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37" r:id="rId2"/>
  </p:sldMasterIdLst>
  <p:notesMasterIdLst>
    <p:notesMasterId r:id="rId33"/>
  </p:notesMasterIdLst>
  <p:sldIdLst>
    <p:sldId id="256" r:id="rId3"/>
    <p:sldId id="257" r:id="rId4"/>
    <p:sldId id="258" r:id="rId5"/>
    <p:sldId id="280" r:id="rId6"/>
    <p:sldId id="281" r:id="rId7"/>
    <p:sldId id="260" r:id="rId8"/>
    <p:sldId id="261" r:id="rId9"/>
    <p:sldId id="262" r:id="rId10"/>
    <p:sldId id="269" r:id="rId11"/>
    <p:sldId id="263" r:id="rId12"/>
    <p:sldId id="264" r:id="rId13"/>
    <p:sldId id="282" r:id="rId14"/>
    <p:sldId id="283" r:id="rId15"/>
    <p:sldId id="270" r:id="rId16"/>
    <p:sldId id="271" r:id="rId17"/>
    <p:sldId id="266" r:id="rId18"/>
    <p:sldId id="272" r:id="rId19"/>
    <p:sldId id="273" r:id="rId20"/>
    <p:sldId id="267" r:id="rId21"/>
    <p:sldId id="278" r:id="rId22"/>
    <p:sldId id="274" r:id="rId23"/>
    <p:sldId id="284" r:id="rId24"/>
    <p:sldId id="275" r:id="rId25"/>
    <p:sldId id="276" r:id="rId26"/>
    <p:sldId id="285" r:id="rId27"/>
    <p:sldId id="279" r:id="rId28"/>
    <p:sldId id="286" r:id="rId29"/>
    <p:sldId id="277" r:id="rId30"/>
    <p:sldId id="287" r:id="rId31"/>
    <p:sldId id="26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88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24F92-EC72-498E-BDA1-FE59ABEF288B}" type="datetimeFigureOut">
              <a:rPr lang="en-US" smtClean="0"/>
              <a:t>9/13/2025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5CA4B-F243-4857-831D-0B3563366E1E}" type="slidenum">
              <a:rPr lang="en-US" smtClean="0"/>
              <a:t>‹#›</a:t>
            </a:fld>
            <a:endParaRPr lang="en-US"/>
          </a:p>
        </p:txBody>
      </p:sp>
    </p:spTree>
    <p:extLst>
      <p:ext uri="{BB962C8B-B14F-4D97-AF65-F5344CB8AC3E}">
        <p14:creationId xmlns:p14="http://schemas.microsoft.com/office/powerpoint/2010/main" val="345689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95CA4B-F243-4857-831D-0B3563366E1E}" type="slidenum">
              <a:rPr lang="en-US" smtClean="0"/>
              <a:t>16</a:t>
            </a:fld>
            <a:endParaRPr lang="en-US"/>
          </a:p>
        </p:txBody>
      </p:sp>
    </p:spTree>
    <p:extLst>
      <p:ext uri="{BB962C8B-B14F-4D97-AF65-F5344CB8AC3E}">
        <p14:creationId xmlns:p14="http://schemas.microsoft.com/office/powerpoint/2010/main" val="634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19880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62426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79627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933603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F29852CA-4284-4C96-ADF1-3021D597C8B6}" type="datetimeFigureOut">
              <a:rPr lang="en-US" smtClean="0"/>
              <a:t>9/13/2025</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170727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437993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282831280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9852CA-4284-4C96-ADF1-3021D597C8B6}" type="datetimeFigureOut">
              <a:rPr lang="en-US" smtClean="0"/>
              <a:t>9/13/2025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211294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9852CA-4284-4C96-ADF1-3021D597C8B6}" type="datetimeFigureOut">
              <a:rPr lang="en-US" smtClean="0"/>
              <a:t>9/13/2025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8083846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9852CA-4284-4C96-ADF1-3021D597C8B6}" type="datetimeFigureOut">
              <a:rPr lang="en-US" smtClean="0"/>
              <a:t>9/13/2025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30119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65189484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25511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250165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735818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669781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4127880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493784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29852CA-4284-4C96-ADF1-3021D597C8B6}" type="datetimeFigureOut">
              <a:rPr lang="en-US" smtClean="0"/>
              <a:t>9/13/2025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2696984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29852CA-4284-4C96-ADF1-3021D597C8B6}" type="datetimeFigureOut">
              <a:rPr lang="en-US" smtClean="0"/>
              <a:t>9/13/2025</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2427468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20486959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69740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9852CA-4284-4C96-ADF1-3021D597C8B6}" type="datetimeFigureOut">
              <a:rPr lang="en-US" smtClean="0"/>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418006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71648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9852CA-4284-4C96-ADF1-3021D597C8B6}" type="datetimeFigureOut">
              <a:rPr lang="en-US" smtClean="0"/>
              <a:t>9/13/2025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205660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9852CA-4284-4C96-ADF1-3021D597C8B6}" type="datetimeFigureOut">
              <a:rPr lang="en-US" smtClean="0"/>
              <a:t>9/13/2025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392897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9852CA-4284-4C96-ADF1-3021D597C8B6}" type="datetimeFigureOut">
              <a:rPr lang="en-US" smtClean="0"/>
              <a:t>9/13/2025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141308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94749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852CA-4284-4C96-ADF1-3021D597C8B6}" type="datetimeFigureOut">
              <a:rPr lang="en-US" smtClean="0"/>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DA135-2E62-42EA-95E3-2D872DC2B9FC}" type="slidenum">
              <a:rPr lang="en-US" smtClean="0"/>
              <a:t>‹#›</a:t>
            </a:fld>
            <a:endParaRPr lang="en-US"/>
          </a:p>
        </p:txBody>
      </p:sp>
    </p:spTree>
    <p:extLst>
      <p:ext uri="{BB962C8B-B14F-4D97-AF65-F5344CB8AC3E}">
        <p14:creationId xmlns:p14="http://schemas.microsoft.com/office/powerpoint/2010/main" val="415363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852CA-4284-4C96-ADF1-3021D597C8B6}" type="datetimeFigureOut">
              <a:rPr lang="en-US" smtClean="0"/>
              <a:t>9/13/2025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DA135-2E62-42EA-95E3-2D872DC2B9FC}" type="slidenum">
              <a:rPr lang="en-US" smtClean="0"/>
              <a:t>‹#›</a:t>
            </a:fld>
            <a:endParaRPr lang="en-US"/>
          </a:p>
        </p:txBody>
      </p:sp>
    </p:spTree>
    <p:extLst>
      <p:ext uri="{BB962C8B-B14F-4D97-AF65-F5344CB8AC3E}">
        <p14:creationId xmlns:p14="http://schemas.microsoft.com/office/powerpoint/2010/main" val="24752254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9852CA-4284-4C96-ADF1-3021D597C8B6}" type="datetimeFigureOut">
              <a:rPr lang="en-US" smtClean="0"/>
              <a:t>9/13/2025</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6DA135-2E62-42EA-95E3-2D872DC2B9FC}" type="slidenum">
              <a:rPr lang="en-US" smtClean="0"/>
              <a:t>‹#›</a:t>
            </a:fld>
            <a:endParaRPr lang="en-US"/>
          </a:p>
        </p:txBody>
      </p:sp>
    </p:spTree>
    <p:extLst>
      <p:ext uri="{BB962C8B-B14F-4D97-AF65-F5344CB8AC3E}">
        <p14:creationId xmlns:p14="http://schemas.microsoft.com/office/powerpoint/2010/main" val="117049561"/>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ru.wikipedia.org/wiki/1642_%D0%B3%D0%BE%D0%B4"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hyperlink" Target="https://upload.wikimedia.org/wikipedia/commons/3/3e/Cylindre_de_Leibniz_anim%C3%A9.gif"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1" y="2209800"/>
            <a:ext cx="6553199" cy="1754326"/>
          </a:xfrm>
          <a:prstGeom prst="rect">
            <a:avLst/>
          </a:prstGeom>
          <a:noFill/>
        </p:spPr>
        <p:txBody>
          <a:bodyPr wrap="square" lIns="91440" tIns="45720" rIns="91440" bIns="45720">
            <a:spAutoFit/>
          </a:bodyPr>
          <a:lstStyle/>
          <a:p>
            <a:pPr algn="ctr"/>
            <a:r>
              <a:rPr lang="ka-GE"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Sylfaen" pitchFamily="18" charset="0"/>
              </a:rPr>
              <a:t>როგორ შეიქმნა კომპიუტერი</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Sylfaen" pitchFamily="18" charset="0"/>
            </a:endParaRPr>
          </a:p>
        </p:txBody>
      </p:sp>
      <p:sp>
        <p:nvSpPr>
          <p:cNvPr id="2" name="TextBox 1"/>
          <p:cNvSpPr txBox="1"/>
          <p:nvPr/>
        </p:nvSpPr>
        <p:spPr>
          <a:xfrm>
            <a:off x="3352800" y="5486400"/>
            <a:ext cx="3352800" cy="461665"/>
          </a:xfrm>
          <a:prstGeom prst="rect">
            <a:avLst/>
          </a:prstGeom>
          <a:noFill/>
        </p:spPr>
        <p:txBody>
          <a:bodyPr wrap="square" rtlCol="0">
            <a:spAutoFit/>
          </a:bodyPr>
          <a:lstStyle/>
          <a:p>
            <a:r>
              <a:rPr lang="ka-GE" sz="2400" b="1" smtClean="0"/>
              <a:t>თეიმურაზ სტურუა</a:t>
            </a:r>
            <a:endParaRPr lang="en-US" sz="2400" b="1"/>
          </a:p>
        </p:txBody>
      </p:sp>
    </p:spTree>
    <p:extLst>
      <p:ext uri="{BB962C8B-B14F-4D97-AF65-F5344CB8AC3E}">
        <p14:creationId xmlns:p14="http://schemas.microsoft.com/office/powerpoint/2010/main" val="213776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Autofit/>
          </a:bodyPr>
          <a:lstStyle/>
          <a:p>
            <a:r>
              <a:rPr lang="en-US" sz="2400" b="1" dirty="0" smtClean="0">
                <a:latin typeface="Sylfaen" pitchFamily="18" charset="0"/>
              </a:rPr>
              <a:t>1820</a:t>
            </a:r>
            <a:r>
              <a:rPr lang="ka-GE" sz="2400" b="1" dirty="0" smtClean="0">
                <a:latin typeface="Sylfaen" pitchFamily="18" charset="0"/>
              </a:rPr>
              <a:t> წელს - ფრანგმა თომა დე კალმარმა არითმომეტრების პირველი სამრეწველო წარმოება დაიწყო. </a:t>
            </a:r>
            <a:endParaRPr lang="en-US" sz="2400" b="1" dirty="0">
              <a:latin typeface="Sylfaen" pitchFamily="18" charset="0"/>
            </a:endParaRPr>
          </a:p>
        </p:txBody>
      </p:sp>
      <p:pic>
        <p:nvPicPr>
          <p:cNvPr id="4" name="Content Placeholder 3" descr="https://upload.wikimedia.org/wikipedia/commons/thumb/6/69/Gosremprom.jpg/1280px-Gosremprom.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76400"/>
            <a:ext cx="8077200" cy="4648200"/>
          </a:xfrm>
          <a:prstGeom prst="rect">
            <a:avLst/>
          </a:prstGeom>
          <a:noFill/>
          <a:ln>
            <a:noFill/>
          </a:ln>
        </p:spPr>
      </p:pic>
    </p:spTree>
    <p:extLst>
      <p:ext uri="{BB962C8B-B14F-4D97-AF65-F5344CB8AC3E}">
        <p14:creationId xmlns:p14="http://schemas.microsoft.com/office/powerpoint/2010/main" val="1302637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6400800" cy="2392362"/>
          </a:xfrm>
        </p:spPr>
        <p:txBody>
          <a:bodyPr>
            <a:normAutofit fontScale="90000"/>
          </a:bodyPr>
          <a:lstStyle/>
          <a:p>
            <a:r>
              <a:rPr lang="ka-GE" sz="2400" b="1" dirty="0" smtClean="0">
                <a:latin typeface="Sylfaen" pitchFamily="18" charset="0"/>
              </a:rPr>
              <a:t>1822 წელს - ინგლისელმა მათემატიკოსმა და გამომგონებელმა ჩარზ ბებიჯიმ გამოიგონა, მაგრამ ვერ ააგო, პირველი სხვაობითი მანქანა (მათემატიკური ცხრილების ავტომატური ასაგები სპეციალური არითმომეტრი).  მისი გარდაცვალების შემდეგ მისმა შვილმა ააგო ეს არითმომეტრი.</a:t>
            </a:r>
            <a:endParaRPr lang="en-US" sz="2400" b="1" dirty="0">
              <a:latin typeface="Sylfaen" pitchFamily="18" charset="0"/>
            </a:endParaRPr>
          </a:p>
        </p:txBody>
      </p:sp>
      <p:pic>
        <p:nvPicPr>
          <p:cNvPr id="4" name="Picture 3" descr="https://upload.wikimedia.org/wikipedia/commons/5/53/BabbageDifferenceEngin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429000"/>
            <a:ext cx="3171825" cy="2334895"/>
          </a:xfrm>
          <a:prstGeom prst="rect">
            <a:avLst/>
          </a:prstGeom>
          <a:noFill/>
          <a:ln>
            <a:noFill/>
          </a:ln>
        </p:spPr>
      </p:pic>
      <p:pic>
        <p:nvPicPr>
          <p:cNvPr id="5" name="Picture 4" descr="https://upload.wikimedia.org/wikipedia/commons/0/09/050114_2529_difference.jpg"/>
          <p:cNvPicPr/>
          <p:nvPr/>
        </p:nvPicPr>
        <p:blipFill>
          <a:blip r:embed="rId3">
            <a:extLst>
              <a:ext uri="{28A0092B-C50C-407E-A947-70E740481C1C}">
                <a14:useLocalDpi xmlns:a14="http://schemas.microsoft.com/office/drawing/2010/main" val="0"/>
              </a:ext>
            </a:extLst>
          </a:blip>
          <a:srcRect/>
          <a:stretch>
            <a:fillRect/>
          </a:stretch>
        </p:blipFill>
        <p:spPr bwMode="auto">
          <a:xfrm>
            <a:off x="3942397" y="2819400"/>
            <a:ext cx="5120640" cy="384048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533400" y="571024"/>
            <a:ext cx="1981200" cy="2248376"/>
          </a:xfrm>
          <a:prstGeom prst="rect">
            <a:avLst/>
          </a:prstGeom>
        </p:spPr>
      </p:pic>
    </p:spTree>
    <p:extLst>
      <p:ext uri="{BB962C8B-B14F-4D97-AF65-F5344CB8AC3E}">
        <p14:creationId xmlns:p14="http://schemas.microsoft.com/office/powerpoint/2010/main" val="3281485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437015" y="284953"/>
            <a:ext cx="2269966" cy="2293798"/>
          </a:xfrm>
          <a:prstGeom prst="rect">
            <a:avLst/>
          </a:prstGeom>
        </p:spPr>
      </p:pic>
      <p:sp>
        <p:nvSpPr>
          <p:cNvPr id="3" name="Rectangle 2"/>
          <p:cNvSpPr/>
          <p:nvPr/>
        </p:nvSpPr>
        <p:spPr>
          <a:xfrm>
            <a:off x="3373593" y="2578751"/>
            <a:ext cx="2396810" cy="410882"/>
          </a:xfrm>
          <a:prstGeom prst="rect">
            <a:avLst/>
          </a:prstGeom>
        </p:spPr>
        <p:txBody>
          <a:bodyPr wrap="none">
            <a:spAutoFit/>
          </a:bodyPr>
          <a:lstStyle/>
          <a:p>
            <a:pPr algn="ctr">
              <a:lnSpc>
                <a:spcPct val="115000"/>
              </a:lnSpc>
              <a:spcBef>
                <a:spcPts val="200"/>
              </a:spcBef>
              <a:spcAft>
                <a:spcPts val="0"/>
              </a:spcAft>
            </a:pPr>
            <a:r>
              <a:rPr lang="en-US" b="1">
                <a:solidFill>
                  <a:srgbClr val="1F4D78"/>
                </a:solidFill>
                <a:latin typeface="Sylfaen" panose="010A0502050306030303" pitchFamily="18" charset="0"/>
                <a:ea typeface="Times New Roman" panose="02020603050405020304" pitchFamily="18" charset="0"/>
                <a:cs typeface="Sylfaen" panose="010A0502050306030303" pitchFamily="18" charset="0"/>
              </a:rPr>
              <a:t>ადა</a:t>
            </a:r>
            <a:r>
              <a:rPr lang="en-US" b="1">
                <a:solidFill>
                  <a:srgbClr val="1F4D78"/>
                </a:solidFill>
                <a:latin typeface="Sylfaen" panose="010A0502050306030303" pitchFamily="18" charset="0"/>
                <a:ea typeface="Times New Roman" panose="02020603050405020304" pitchFamily="18" charset="0"/>
                <a:cs typeface="Times New Roman" panose="02020603050405020304" pitchFamily="18" charset="0"/>
              </a:rPr>
              <a:t> </a:t>
            </a:r>
            <a:r>
              <a:rPr lang="en-US" b="1">
                <a:solidFill>
                  <a:srgbClr val="1F4D78"/>
                </a:solidFill>
                <a:latin typeface="Sylfaen" panose="010A0502050306030303" pitchFamily="18" charset="0"/>
                <a:ea typeface="Times New Roman" panose="02020603050405020304" pitchFamily="18" charset="0"/>
                <a:cs typeface="Sylfaen" panose="010A0502050306030303" pitchFamily="18" charset="0"/>
              </a:rPr>
              <a:t>ლავლეისი</a:t>
            </a:r>
            <a:r>
              <a:rPr lang="en-US" b="1">
                <a:solidFill>
                  <a:srgbClr val="1F4D78"/>
                </a:solidFill>
                <a:latin typeface="Sylfaen" panose="010A0502050306030303" pitchFamily="18" charset="0"/>
                <a:ea typeface="Times New Roman" panose="02020603050405020304" pitchFamily="18" charset="0"/>
                <a:cs typeface="Times New Roman" panose="02020603050405020304" pitchFamily="18" charset="0"/>
              </a:rPr>
              <a:t> (1843)</a:t>
            </a:r>
            <a:endParaRPr lang="en-US" b="1">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304798" y="4206672"/>
            <a:ext cx="8534400" cy="1047979"/>
          </a:xfrm>
          <a:prstGeom prst="rect">
            <a:avLst/>
          </a:prstGeom>
        </p:spPr>
        <p:txBody>
          <a:bodyPr wrap="square">
            <a:spAutoFit/>
          </a:bodyPr>
          <a:lstStyle/>
          <a:p>
            <a:pPr algn="just">
              <a:lnSpc>
                <a:spcPct val="115000"/>
              </a:lnSpc>
            </a:pP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ლავლეისი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ნამდვილი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სახელი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ავგუსტა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ბაირონი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იყო</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ინგლისელი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მათემატიკოსი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მწერალი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რომელიც</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ძირითადად</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ცნობილია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ჩარლზ</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ბებიჯის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მიერ</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შექმნილ</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ანალიტიკურ</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მანქანაზე</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მუშაობით</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a:t>
            </a:r>
            <a:endParaRPr lang="en-US">
              <a:effectLst/>
              <a:latin typeface="Times New Roman" panose="02020603050405020304" pitchFamily="18" charset="0"/>
              <a:ea typeface="Times New Roman" panose="02020603050405020304" pitchFamily="18" charset="0"/>
            </a:endParaRPr>
          </a:p>
        </p:txBody>
      </p:sp>
      <p:sp>
        <p:nvSpPr>
          <p:cNvPr id="5" name="Rectangle 4"/>
          <p:cNvSpPr/>
          <p:nvPr/>
        </p:nvSpPr>
        <p:spPr>
          <a:xfrm>
            <a:off x="304799" y="5208484"/>
            <a:ext cx="8534399" cy="1366528"/>
          </a:xfrm>
          <a:prstGeom prst="rect">
            <a:avLst/>
          </a:prstGeom>
        </p:spPr>
        <p:txBody>
          <a:bodyPr wrap="square">
            <a:spAutoFit/>
          </a:bodyPr>
          <a:lstStyle/>
          <a:p>
            <a:pPr algn="just">
              <a:lnSpc>
                <a:spcPct val="115000"/>
              </a:lnSpc>
            </a:pP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ლავლეისი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ითვლება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კომპიუტერული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პროგრამირების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ერთ</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ერთ</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პიონერად</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მიერ</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შექმნილი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ალგორითმი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მისი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ხედვა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კომპიუტერების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გამოყენების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შესახებ</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მნიშვნელოვანი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იყო</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კომპიუტერული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ტექნოლოგიების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განვითარებისთვის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a:t>
            </a:r>
            <a:endParaRPr lang="en-US">
              <a:effectLst/>
              <a:latin typeface="Times New Roman" panose="02020603050405020304" pitchFamily="18" charset="0"/>
              <a:ea typeface="Times New Roman" panose="02020603050405020304" pitchFamily="18" charset="0"/>
            </a:endParaRPr>
          </a:p>
        </p:txBody>
      </p:sp>
      <p:sp>
        <p:nvSpPr>
          <p:cNvPr id="6" name="Rectangle 5"/>
          <p:cNvSpPr/>
          <p:nvPr/>
        </p:nvSpPr>
        <p:spPr>
          <a:xfrm>
            <a:off x="304799" y="3045986"/>
            <a:ext cx="8534399" cy="1047979"/>
          </a:xfrm>
          <a:prstGeom prst="rect">
            <a:avLst/>
          </a:prstGeom>
        </p:spPr>
        <p:txBody>
          <a:bodyPr wrap="square">
            <a:spAutoFit/>
          </a:bodyPr>
          <a:lstStyle/>
          <a:p>
            <a:pPr algn="just">
              <a:lnSpc>
                <a:spcPct val="115000"/>
              </a:lnSpc>
            </a:pP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დაიბადა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1815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წლის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10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დეკემბერს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ლონდონში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იყო</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პოეტ</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ჯორჯ</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გორდონ</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ბაირონის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და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ანა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იზაბელა</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ბაირონის</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a:solidFill>
                  <a:srgbClr val="080809"/>
                </a:solidFill>
                <a:latin typeface="Sylfaen" panose="010A0502050306030303" pitchFamily="18" charset="0"/>
                <a:ea typeface="Times New Roman" panose="02020603050405020304" pitchFamily="18" charset="0"/>
                <a:cs typeface="Sylfaen" panose="010A0502050306030303" pitchFamily="18" charset="0"/>
              </a:rPr>
              <a:t>ქალიშვილი</a:t>
            </a:r>
            <a:r>
              <a:rPr lang="en-US">
                <a:solidFill>
                  <a:srgbClr val="080809"/>
                </a:solidFill>
                <a:latin typeface="Sylfaen" panose="010A0502050306030303" pitchFamily="18" charset="0"/>
                <a:ea typeface="Times New Roman" panose="02020603050405020304" pitchFamily="18" charset="0"/>
                <a:cs typeface="Segoe UI Historic" panose="020B0502040204020203" pitchFamily="34" charset="0"/>
              </a:rPr>
              <a:t>. </a:t>
            </a:r>
            <a:r>
              <a:rPr lang="en-US" smtClean="0">
                <a:solidFill>
                  <a:srgbClr val="080809"/>
                </a:solidFill>
                <a:latin typeface="Sylfaen" panose="010A0502050306030303" pitchFamily="18" charset="0"/>
                <a:ea typeface="Calibri" panose="020F0502020204030204" pitchFamily="34" charset="0"/>
                <a:cs typeface="Sylfaen" panose="010A0502050306030303" pitchFamily="18" charset="0"/>
              </a:rPr>
              <a:t>გარდაიცვალა</a:t>
            </a:r>
            <a:r>
              <a:rPr lang="en-US" smtClean="0">
                <a:solidFill>
                  <a:srgbClr val="080809"/>
                </a:solidFill>
                <a:latin typeface="Sylfaen" panose="010A0502050306030303" pitchFamily="18" charset="0"/>
                <a:ea typeface="Calibri" panose="020F0502020204030204" pitchFamily="34" charset="0"/>
                <a:cs typeface="Segoe UI Historic" panose="020B0502040204020203" pitchFamily="34" charset="0"/>
              </a:rPr>
              <a:t> </a:t>
            </a:r>
            <a:r>
              <a:rPr lang="en-US">
                <a:solidFill>
                  <a:srgbClr val="080809"/>
                </a:solidFill>
                <a:latin typeface="Sylfaen" panose="010A0502050306030303" pitchFamily="18" charset="0"/>
                <a:ea typeface="Calibri" panose="020F0502020204030204" pitchFamily="34" charset="0"/>
                <a:cs typeface="Segoe UI Historic" panose="020B0502040204020203" pitchFamily="34" charset="0"/>
              </a:rPr>
              <a:t>1852 </a:t>
            </a:r>
            <a:r>
              <a:rPr lang="en-US">
                <a:solidFill>
                  <a:srgbClr val="080809"/>
                </a:solidFill>
                <a:latin typeface="Sylfaen" panose="010A0502050306030303" pitchFamily="18" charset="0"/>
                <a:ea typeface="Calibri" panose="020F0502020204030204" pitchFamily="34" charset="0"/>
                <a:cs typeface="Sylfaen" panose="010A0502050306030303" pitchFamily="18" charset="0"/>
              </a:rPr>
              <a:t>წლის</a:t>
            </a:r>
            <a:r>
              <a:rPr lang="en-US">
                <a:solidFill>
                  <a:srgbClr val="080809"/>
                </a:solidFill>
                <a:latin typeface="Sylfaen" panose="010A0502050306030303" pitchFamily="18" charset="0"/>
                <a:ea typeface="Calibri" panose="020F0502020204030204" pitchFamily="34" charset="0"/>
                <a:cs typeface="Segoe UI Historic" panose="020B0502040204020203" pitchFamily="34" charset="0"/>
              </a:rPr>
              <a:t> 27 </a:t>
            </a:r>
            <a:r>
              <a:rPr lang="en-US">
                <a:solidFill>
                  <a:srgbClr val="080809"/>
                </a:solidFill>
                <a:latin typeface="Sylfaen" panose="010A0502050306030303" pitchFamily="18" charset="0"/>
                <a:ea typeface="Calibri" panose="020F0502020204030204" pitchFamily="34" charset="0"/>
                <a:cs typeface="Sylfaen" panose="010A0502050306030303" pitchFamily="18" charset="0"/>
              </a:rPr>
              <a:t>ნოემბერს</a:t>
            </a:r>
            <a:r>
              <a:rPr lang="en-US">
                <a:solidFill>
                  <a:srgbClr val="080809"/>
                </a:solidFill>
                <a:latin typeface="Sylfaen" panose="010A0502050306030303" pitchFamily="18" charset="0"/>
                <a:ea typeface="Calibri" panose="020F0502020204030204" pitchFamily="34" charset="0"/>
                <a:cs typeface="Segoe UI Historic" panose="020B0502040204020203" pitchFamily="34" charset="0"/>
              </a:rPr>
              <a:t> </a:t>
            </a:r>
            <a:r>
              <a:rPr lang="en-US" smtClean="0">
                <a:solidFill>
                  <a:srgbClr val="080809"/>
                </a:solidFill>
                <a:latin typeface="Sylfaen" panose="010A0502050306030303" pitchFamily="18" charset="0"/>
                <a:ea typeface="Calibri" panose="020F0502020204030204" pitchFamily="34" charset="0"/>
                <a:cs typeface="Sylfaen" panose="010A0502050306030303" pitchFamily="18" charset="0"/>
              </a:rPr>
              <a:t>კიბოთი</a:t>
            </a:r>
            <a:r>
              <a:rPr lang="en-US">
                <a:solidFill>
                  <a:srgbClr val="080809"/>
                </a:solidFill>
                <a:latin typeface="Sylfaen" panose="010A0502050306030303" pitchFamily="18" charset="0"/>
                <a:ea typeface="Calibri" panose="020F0502020204030204" pitchFamily="34" charset="0"/>
                <a:cs typeface="Segoe UI Historic" panose="020B0502040204020203" pitchFamily="34" charset="0"/>
              </a:rPr>
              <a:t>.</a:t>
            </a:r>
            <a:endParaRPr lang="en-US"/>
          </a:p>
        </p:txBody>
      </p:sp>
    </p:spTree>
    <p:extLst>
      <p:ext uri="{BB962C8B-B14F-4D97-AF65-F5344CB8AC3E}">
        <p14:creationId xmlns:p14="http://schemas.microsoft.com/office/powerpoint/2010/main" val="26672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533400" y="381000"/>
            <a:ext cx="1828800" cy="2590800"/>
          </a:xfrm>
          <a:prstGeom prst="rect">
            <a:avLst/>
          </a:prstGeom>
        </p:spPr>
      </p:pic>
      <p:sp>
        <p:nvSpPr>
          <p:cNvPr id="3" name="Rectangle 2"/>
          <p:cNvSpPr/>
          <p:nvPr/>
        </p:nvSpPr>
        <p:spPr>
          <a:xfrm>
            <a:off x="2667000" y="390525"/>
            <a:ext cx="5715000" cy="427425"/>
          </a:xfrm>
          <a:prstGeom prst="rect">
            <a:avLst/>
          </a:prstGeom>
        </p:spPr>
        <p:txBody>
          <a:bodyPr wrap="square">
            <a:spAutoFit/>
          </a:bodyPr>
          <a:lstStyle/>
          <a:p>
            <a:pPr algn="ctr">
              <a:lnSpc>
                <a:spcPct val="115000"/>
              </a:lnSpc>
            </a:pPr>
            <a:r>
              <a:rPr lang="en-US" sz="2000" b="1">
                <a:solidFill>
                  <a:srgbClr val="202122"/>
                </a:solidFill>
                <a:latin typeface="Sylfaen" panose="010A0502050306030303" pitchFamily="18" charset="0"/>
                <a:ea typeface="Times New Roman" panose="02020603050405020304" pitchFamily="18" charset="0"/>
                <a:cs typeface="Sylfaen" panose="010A0502050306030303" pitchFamily="18" charset="0"/>
              </a:rPr>
              <a:t>გიორგი</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 </a:t>
            </a:r>
            <a:r>
              <a:rPr lang="en-US" sz="2000" b="1">
                <a:solidFill>
                  <a:srgbClr val="202122"/>
                </a:solidFill>
                <a:latin typeface="Sylfaen" panose="010A0502050306030303" pitchFamily="18" charset="0"/>
                <a:ea typeface="Times New Roman" panose="02020603050405020304" pitchFamily="18" charset="0"/>
                <a:cs typeface="Sylfaen" panose="010A0502050306030303" pitchFamily="18" charset="0"/>
              </a:rPr>
              <a:t>ნიკოლოზის</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 </a:t>
            </a:r>
            <a:r>
              <a:rPr lang="en-US" sz="2000" b="1">
                <a:solidFill>
                  <a:srgbClr val="202122"/>
                </a:solidFill>
                <a:latin typeface="Sylfaen" panose="010A0502050306030303" pitchFamily="18" charset="0"/>
                <a:ea typeface="Times New Roman" panose="02020603050405020304" pitchFamily="18" charset="0"/>
                <a:cs typeface="Sylfaen" panose="010A0502050306030303" pitchFamily="18" charset="0"/>
              </a:rPr>
              <a:t>ძე</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 </a:t>
            </a:r>
            <a:r>
              <a:rPr lang="en-US" sz="2000" b="1">
                <a:solidFill>
                  <a:srgbClr val="202122"/>
                </a:solidFill>
                <a:latin typeface="Sylfaen" panose="010A0502050306030303" pitchFamily="18" charset="0"/>
                <a:ea typeface="Times New Roman" panose="02020603050405020304" pitchFamily="18" charset="0"/>
                <a:cs typeface="Sylfaen" panose="010A0502050306030303" pitchFamily="18" charset="0"/>
              </a:rPr>
              <a:t>ნიკოლაძე</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 (</a:t>
            </a:r>
            <a:r>
              <a:rPr lang="en-US" sz="2000" b="1">
                <a:latin typeface="Sylfaen" panose="010A0502050306030303" pitchFamily="18" charset="0"/>
                <a:ea typeface="Times New Roman" panose="02020603050405020304" pitchFamily="18" charset="0"/>
                <a:cs typeface="Arial" panose="020B0604020202020204" pitchFamily="34" charset="0"/>
              </a:rPr>
              <a:t>1888</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 </a:t>
            </a:r>
            <a:r>
              <a:rPr lang="ka-GE" sz="2000" b="1">
                <a:ea typeface="Times New Roman" panose="02020603050405020304" pitchFamily="18" charset="0"/>
              </a:rPr>
              <a:t>- </a:t>
            </a:r>
            <a:r>
              <a:rPr lang="en-US" sz="2000" b="1">
                <a:latin typeface="Sylfaen" panose="010A0502050306030303" pitchFamily="18" charset="0"/>
                <a:ea typeface="Times New Roman" panose="02020603050405020304" pitchFamily="18" charset="0"/>
                <a:cs typeface="Arial" panose="020B0604020202020204" pitchFamily="34" charset="0"/>
              </a:rPr>
              <a:t>1931</a:t>
            </a:r>
            <a:r>
              <a:rPr lang="en-US" sz="2000" b="1">
                <a:solidFill>
                  <a:srgbClr val="202122"/>
                </a:solidFill>
                <a:latin typeface="Sylfaen" panose="010A0502050306030303" pitchFamily="18" charset="0"/>
                <a:ea typeface="Times New Roman" panose="02020603050405020304" pitchFamily="18" charset="0"/>
                <a:cs typeface="Arial" panose="020B0604020202020204" pitchFamily="34" charset="0"/>
              </a:rPr>
              <a:t>)</a:t>
            </a:r>
            <a:endParaRPr lang="en-US" sz="2000" b="1">
              <a:effectLst/>
              <a:latin typeface="Times New Roman" panose="02020603050405020304" pitchFamily="18" charset="0"/>
              <a:ea typeface="Times New Roman" panose="02020603050405020304" pitchFamily="18" charset="0"/>
            </a:endParaRPr>
          </a:p>
        </p:txBody>
      </p:sp>
      <p:sp>
        <p:nvSpPr>
          <p:cNvPr id="4" name="Rectangle 3"/>
          <p:cNvSpPr/>
          <p:nvPr/>
        </p:nvSpPr>
        <p:spPr>
          <a:xfrm>
            <a:off x="2476500" y="914400"/>
            <a:ext cx="6362700" cy="4401205"/>
          </a:xfrm>
          <a:prstGeom prst="rect">
            <a:avLst/>
          </a:prstGeom>
        </p:spPr>
        <p:txBody>
          <a:bodyPr wrap="square">
            <a:spAutoFit/>
          </a:bodyPr>
          <a:lstStyle/>
          <a:p>
            <a:r>
              <a:rPr lang="en-US" sz="2000">
                <a:latin typeface="Sylfaen" panose="010A0502050306030303" pitchFamily="18" charset="0"/>
                <a:ea typeface="Calibri" panose="020F0502020204030204" pitchFamily="34" charset="0"/>
                <a:cs typeface="Sylfaen" panose="010A0502050306030303" pitchFamily="18" charset="0"/>
              </a:rPr>
              <a:t>კალკულატორების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შექმნაში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თავისი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წვლილი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აქვს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შეტანილი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ქართველ</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მეცნიერს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გიორგი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ნიკოლაძეს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ყველა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არითმომეტრი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რაც</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კი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შექმნილა ქართველი მეცნიერის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გიორგი ნიკოლაძის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მოღვაწეობამდე</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იყო</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მექანიკური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საფრანგეთში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სამეცნიერო</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მივლინებაში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ყოფნის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დროს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გიორგი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ნიკოლაძემ</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შეისწავლა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არსებული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არითმომეტრები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გამოიგონა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ახალი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ტიპის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ელექტრომთვლელი</a:t>
            </a:r>
            <a:r>
              <a:rPr lang="en-US" sz="2000">
                <a:latin typeface="Sylfaen" panose="010A0502050306030303" pitchFamily="18" charset="0"/>
                <a:ea typeface="Calibri" panose="020F0502020204030204" pitchFamily="34" charset="0"/>
                <a:cs typeface="Times New Roman" panose="02020603050405020304" pitchFamily="18" charset="0"/>
              </a:rPr>
              <a:t> - "</a:t>
            </a:r>
            <a:r>
              <a:rPr lang="en-US" sz="2000">
                <a:latin typeface="Sylfaen" panose="010A0502050306030303" pitchFamily="18" charset="0"/>
                <a:ea typeface="Calibri" panose="020F0502020204030204" pitchFamily="34" charset="0"/>
                <a:cs typeface="Sylfaen" panose="010A0502050306030303" pitchFamily="18" charset="0"/>
              </a:rPr>
              <a:t>პირდაპირი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გამრავლების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ელექტრონული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არითმომეტრი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რომელიც</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სხვა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მანქანებისგან</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განსხვავდებოდა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ელექტრული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გამანაწილებლით</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ეს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სიახლე</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ამსუბექებდა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ადამიანის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ხელით</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მუშაობას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ამ</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გამოგონებით</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დაინტერესდნენ</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ევროპისა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a:t>
            </a:r>
            <a:r>
              <a:rPr lang="en-US" sz="2000">
                <a:latin typeface="Sylfaen" panose="010A0502050306030303" pitchFamily="18" charset="0"/>
                <a:ea typeface="Calibri" panose="020F0502020204030204" pitchFamily="34" charset="0"/>
                <a:cs typeface="Times New Roman" panose="02020603050405020304" pitchFamily="18" charset="0"/>
              </a:rPr>
              <a:t>.</a:t>
            </a:r>
            <a:r>
              <a:rPr lang="en-US" sz="2000">
                <a:latin typeface="Sylfaen" panose="010A0502050306030303" pitchFamily="18" charset="0"/>
                <a:ea typeface="Calibri" panose="020F0502020204030204" pitchFamily="34" charset="0"/>
                <a:cs typeface="Sylfaen" panose="010A0502050306030303" pitchFamily="18" charset="0"/>
              </a:rPr>
              <a:t>შ</a:t>
            </a:r>
            <a:r>
              <a:rPr lang="en-US" sz="2000">
                <a:latin typeface="Sylfaen" panose="010A0502050306030303" pitchFamily="18" charset="0"/>
                <a:ea typeface="Calibri" panose="020F0502020204030204" pitchFamily="34" charset="0"/>
                <a:cs typeface="Times New Roman" panose="02020603050405020304" pitchFamily="18" charset="0"/>
              </a:rPr>
              <a:t>.</a:t>
            </a:r>
            <a:r>
              <a:rPr lang="en-US" sz="2000">
                <a:latin typeface="Sylfaen" panose="010A0502050306030303" pitchFamily="18" charset="0"/>
                <a:ea typeface="Calibri" panose="020F0502020204030204" pitchFamily="34" charset="0"/>
                <a:cs typeface="Sylfaen" panose="010A0502050306030303" pitchFamily="18" charset="0"/>
              </a:rPr>
              <a:t>შ</a:t>
            </a:r>
            <a:r>
              <a:rPr lang="en-US" sz="2000">
                <a:latin typeface="Sylfaen" panose="010A0502050306030303" pitchFamily="18" charset="0"/>
                <a:ea typeface="Calibri" panose="020F0502020204030204" pitchFamily="34" charset="0"/>
                <a:cs typeface="Times New Roman" panose="02020603050405020304" pitchFamily="18" charset="0"/>
              </a:rPr>
              <a:t>-</a:t>
            </a:r>
            <a:r>
              <a:rPr lang="en-US" sz="2000">
                <a:latin typeface="Sylfaen" panose="010A0502050306030303" pitchFamily="18" charset="0"/>
                <a:ea typeface="Calibri" panose="020F0502020204030204" pitchFamily="34" charset="0"/>
                <a:cs typeface="Sylfaen" panose="010A0502050306030303" pitchFamily="18" charset="0"/>
              </a:rPr>
              <a:t>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smtClean="0">
                <a:latin typeface="Sylfaen" panose="010A0502050306030303" pitchFamily="18" charset="0"/>
                <a:ea typeface="Calibri" panose="020F0502020204030204" pitchFamily="34" charset="0"/>
                <a:cs typeface="Sylfaen" panose="010A0502050306030303" pitchFamily="18" charset="0"/>
              </a:rPr>
              <a:t>ფირმები</a:t>
            </a:r>
            <a:r>
              <a:rPr lang="ka-GE" sz="2000" smtClean="0">
                <a:latin typeface="Sylfaen" panose="010A0502050306030303" pitchFamily="18" charset="0"/>
                <a:ea typeface="Calibri" panose="020F0502020204030204" pitchFamily="34" charset="0"/>
                <a:cs typeface="Sylfaen" panose="010A0502050306030303" pitchFamily="18" charset="0"/>
              </a:rPr>
              <a:t>.</a:t>
            </a:r>
            <a:endParaRPr lang="en-US" sz="2000"/>
          </a:p>
        </p:txBody>
      </p:sp>
      <p:sp>
        <p:nvSpPr>
          <p:cNvPr id="5" name="Rectangle 4"/>
          <p:cNvSpPr/>
          <p:nvPr/>
        </p:nvSpPr>
        <p:spPr>
          <a:xfrm>
            <a:off x="457200" y="5334655"/>
            <a:ext cx="8382000" cy="1015663"/>
          </a:xfrm>
          <a:prstGeom prst="rect">
            <a:avLst/>
          </a:prstGeom>
        </p:spPr>
        <p:txBody>
          <a:bodyPr wrap="square">
            <a:spAutoFit/>
          </a:bodyPr>
          <a:lstStyle/>
          <a:p>
            <a:r>
              <a:rPr lang="en-US" sz="2000">
                <a:latin typeface="Sylfaen" panose="010A0502050306030303" pitchFamily="18" charset="0"/>
                <a:ea typeface="Calibri" panose="020F0502020204030204" pitchFamily="34" charset="0"/>
                <a:cs typeface="Sylfaen" panose="010A0502050306030303" pitchFamily="18" charset="0"/>
              </a:rPr>
              <a:t>სამწუხაროდ</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მას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დასცალდა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დაეზუსტებინა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არითმომეტრის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მთლიანი</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კონსტრუქციის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დოკუმენტაცია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რომლის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გარეშეც</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ამჟამად</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მეტად</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რთულდება</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არითმომეტრის</a:t>
            </a:r>
            <a:r>
              <a:rPr lang="en-US" sz="2000">
                <a:latin typeface="Sylfaen" panose="010A0502050306030303" pitchFamily="18" charset="0"/>
                <a:ea typeface="Calibri" panose="020F0502020204030204" pitchFamily="34" charset="0"/>
                <a:cs typeface="Times New Roman" panose="02020603050405020304" pitchFamily="18" charset="0"/>
              </a:rPr>
              <a:t> </a:t>
            </a:r>
            <a:r>
              <a:rPr lang="en-US" sz="2000">
                <a:latin typeface="Sylfaen" panose="010A0502050306030303" pitchFamily="18" charset="0"/>
                <a:ea typeface="Calibri" panose="020F0502020204030204" pitchFamily="34" charset="0"/>
                <a:cs typeface="Sylfaen" panose="010A0502050306030303" pitchFamily="18" charset="0"/>
              </a:rPr>
              <a:t>აგება</a:t>
            </a:r>
            <a:r>
              <a:rPr lang="en-US" sz="2000">
                <a:latin typeface="Sylfaen" panose="010A0502050306030303" pitchFamily="18" charset="0"/>
                <a:ea typeface="Calibri" panose="020F0502020204030204" pitchFamily="34" charset="0"/>
                <a:cs typeface="Times New Roman" panose="02020603050405020304" pitchFamily="18" charset="0"/>
              </a:rPr>
              <a:t>.</a:t>
            </a:r>
            <a:endParaRPr lang="en-US" sz="2000"/>
          </a:p>
        </p:txBody>
      </p:sp>
    </p:spTree>
    <p:extLst>
      <p:ext uri="{BB962C8B-B14F-4D97-AF65-F5344CB8AC3E}">
        <p14:creationId xmlns:p14="http://schemas.microsoft.com/office/powerpoint/2010/main" val="84472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400800" cy="3382962"/>
          </a:xfrm>
        </p:spPr>
        <p:txBody>
          <a:bodyPr>
            <a:noAutofit/>
          </a:bodyPr>
          <a:lstStyle/>
          <a:p>
            <a:r>
              <a:rPr lang="ka-GE" sz="2000" b="1" smtClean="0">
                <a:latin typeface="+mn-lt"/>
              </a:rPr>
              <a:t>1938 წელს - გერმანელმა მეცნიერმა კონრად ცუზემ  (1935 წელს დაამთავრა ბერლინის პოლიტექნიკური ინსტიტუტი) ააგო თავის პირველი მანქანა </a:t>
            </a:r>
            <a:r>
              <a:rPr lang="en-US" sz="2000" b="1">
                <a:latin typeface="Sylfaen" panose="010A0502050306030303" pitchFamily="18" charset="0"/>
              </a:rPr>
              <a:t>Z</a:t>
            </a:r>
            <a:r>
              <a:rPr lang="en-US" sz="2000" b="1" smtClean="0">
                <a:latin typeface="+mn-lt"/>
              </a:rPr>
              <a:t>1. </a:t>
            </a:r>
            <a:r>
              <a:rPr lang="ka-GE" sz="2000" b="1" smtClean="0">
                <a:latin typeface="+mn-lt"/>
              </a:rPr>
              <a:t>მის თანაავტორად აგრეთვე მოიხსენიებენ ჰელმუტ შრეიერს. ეს იყო მთლიანად მექანიკური პროგრამირებადი ციფრული მანქანა. მოდელი საცდელი იყო და პრაქტიკულ მუშაობაში არსად არ იქნა გამოყენებული. მისი აღდგენილი ვერსია ბერლინიში გერმანიის ტექნიკურ მუზეუმშია დაცული.  იმავე წელს ცუზემ </a:t>
            </a:r>
            <a:r>
              <a:rPr lang="en-US" sz="2000" b="1" smtClean="0">
                <a:latin typeface="Sylfaen" panose="010A0502050306030303" pitchFamily="18" charset="0"/>
              </a:rPr>
              <a:t>Z</a:t>
            </a:r>
            <a:r>
              <a:rPr lang="ka-GE" sz="2000" b="1" smtClean="0">
                <a:latin typeface="+mn-lt"/>
              </a:rPr>
              <a:t>2 მანქანის შექმნაზე მუშაობა დაიწყო.</a:t>
            </a:r>
            <a:endParaRPr lang="en-US" sz="2000" b="1">
              <a:latin typeface="+mn-lt"/>
            </a:endParaRPr>
          </a:p>
        </p:txBody>
      </p:sp>
      <p:pic>
        <p:nvPicPr>
          <p:cNvPr id="4" name="Content Placeholder 3" descr="https://upload.wikimedia.org/wikipedia/commons/6/6f/Zuse_Z1.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3657600"/>
            <a:ext cx="4963590" cy="3001963"/>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81000" y="1066324"/>
            <a:ext cx="2336800" cy="1799590"/>
          </a:xfrm>
          <a:prstGeom prst="rect">
            <a:avLst/>
          </a:prstGeom>
        </p:spPr>
      </p:pic>
    </p:spTree>
    <p:extLst>
      <p:ext uri="{BB962C8B-B14F-4D97-AF65-F5344CB8AC3E}">
        <p14:creationId xmlns:p14="http://schemas.microsoft.com/office/powerpoint/2010/main" val="3170046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ka-GE" sz="2400" b="1" smtClean="0"/>
              <a:t>1941 წელს - კონრად ცუზემ პირველი გამომთვლელი მანქანა </a:t>
            </a:r>
            <a:r>
              <a:rPr lang="en-US" sz="2400" b="1" smtClean="0">
                <a:latin typeface="Sylfaen" panose="010A0502050306030303" pitchFamily="18" charset="0"/>
              </a:rPr>
              <a:t>Z</a:t>
            </a:r>
            <a:r>
              <a:rPr lang="ka-GE" sz="2400" b="1" smtClean="0">
                <a:latin typeface="Sylfaen" panose="010A0502050306030303" pitchFamily="18" charset="0"/>
              </a:rPr>
              <a:t>3</a:t>
            </a:r>
            <a:r>
              <a:rPr lang="ka-GE" sz="2400" b="1" smtClean="0"/>
              <a:t> შექმნა, რომელსაც ყველა ის თვისება გააჩნდა, რაც თანამედროვე კომპიუტერს ახასიათებს</a:t>
            </a:r>
            <a:endParaRPr lang="en-US" sz="2400" b="1"/>
          </a:p>
        </p:txBody>
      </p:sp>
      <p:pic>
        <p:nvPicPr>
          <p:cNvPr id="4" name="Content Placeholder 3" descr="https://upload.wikimedia.org/wikipedia/commons/thumb/4/4c/Z3_Deutsches_Museum.JPG/1280px-Z3_Deutsches_Museum.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p:spPr>
      </p:pic>
    </p:spTree>
    <p:extLst>
      <p:ext uri="{BB962C8B-B14F-4D97-AF65-F5344CB8AC3E}">
        <p14:creationId xmlns:p14="http://schemas.microsoft.com/office/powerpoint/2010/main" val="928295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4" y="152400"/>
            <a:ext cx="9051636" cy="1325562"/>
          </a:xfrm>
        </p:spPr>
        <p:txBody>
          <a:bodyPr>
            <a:normAutofit/>
          </a:bodyPr>
          <a:lstStyle/>
          <a:p>
            <a:r>
              <a:rPr lang="en-US" sz="2000" b="1" dirty="0" smtClean="0">
                <a:latin typeface="Sylfaen" pitchFamily="18" charset="0"/>
              </a:rPr>
              <a:t>1943 </a:t>
            </a:r>
            <a:r>
              <a:rPr lang="ka-GE" sz="2000" b="1" dirty="0" smtClean="0">
                <a:latin typeface="Sylfaen" pitchFamily="18" charset="0"/>
              </a:rPr>
              <a:t>წლის დასაწყისში - აშშ-ში აიგო პირველი ელექტრო-მექანიკური საანგარიშო მანქანა </a:t>
            </a:r>
            <a:r>
              <a:rPr lang="en-US" sz="2000" b="1" dirty="0" smtClean="0">
                <a:latin typeface="Sylfaen" pitchFamily="18" charset="0"/>
              </a:rPr>
              <a:t>Mark-1</a:t>
            </a:r>
            <a:r>
              <a:rPr lang="ka-GE" sz="2000" b="1" dirty="0" smtClean="0">
                <a:latin typeface="Sylfaen" pitchFamily="18" charset="0"/>
              </a:rPr>
              <a:t>, რომელიც სამხედრო-საზღვაო ფლოტის რთული ბალესტიკური გამოთვლებისათვის </a:t>
            </a:r>
            <a:r>
              <a:rPr lang="ka-GE" sz="2000" b="1" smtClean="0">
                <a:latin typeface="Sylfaen" pitchFamily="18" charset="0"/>
              </a:rPr>
              <a:t>იყო განკუთვნილი. </a:t>
            </a:r>
            <a:r>
              <a:rPr lang="ka-GE" sz="2000" b="1" smtClean="0"/>
              <a:t>რომლის </a:t>
            </a:r>
            <a:r>
              <a:rPr lang="ka-GE" sz="2000" b="1"/>
              <a:t>სიმაღლე 2,44 მ. ხოლო სიგრძე 16,17 მ. იყო.</a:t>
            </a:r>
            <a:endParaRPr lang="en-US" sz="2000" b="1" dirty="0">
              <a:latin typeface="Sylfaen" pitchFamily="18" charset="0"/>
            </a:endParaRPr>
          </a:p>
        </p:txBody>
      </p:sp>
      <p:pic>
        <p:nvPicPr>
          <p:cNvPr id="4" name="Content Placeholder 3" descr="https://upload.wikimedia.org/wikipedia/commons/thumb/1/11/Harvard_Mark_I_Computer_-_Left_Segment.jpg/1280px-Harvard_Mark_I_Computer_-_Left_Segment.jpg"/>
          <p:cNvPicPr>
            <a:picLocks noGrp="1"/>
          </p:cNvPicPr>
          <p:nvPr>
            <p:ph idx="1"/>
          </p:nvPr>
        </p:nvPicPr>
        <p:blipFill rotWithShape="1">
          <a:blip r:embed="rId3" cstate="print">
            <a:extLst>
              <a:ext uri="{28A0092B-C50C-407E-A947-70E740481C1C}">
                <a14:useLocalDpi xmlns:a14="http://schemas.microsoft.com/office/drawing/2010/main" val="0"/>
              </a:ext>
            </a:extLst>
          </a:blip>
          <a:srcRect b="12341"/>
          <a:stretch/>
        </p:blipFill>
        <p:spPr bwMode="auto">
          <a:xfrm>
            <a:off x="152400" y="1447800"/>
            <a:ext cx="4419600" cy="2293620"/>
          </a:xfrm>
          <a:prstGeom prst="rect">
            <a:avLst/>
          </a:prstGeom>
          <a:noFill/>
          <a:ln>
            <a:noFill/>
          </a:ln>
        </p:spPr>
      </p:pic>
      <p:pic>
        <p:nvPicPr>
          <p:cNvPr id="5" name="Picture 4" descr="https://upload.wikimedia.org/wikipedia/commons/thumb/3/35/Harvard_Mark_I_Computer_-_Right_Segment.JPG/1280px-Harvard_Mark_I_Computer_-_Right_Segment.JPG"/>
          <p:cNvPicPr/>
          <p:nvPr/>
        </p:nvPicPr>
        <p:blipFill rotWithShape="1">
          <a:blip r:embed="rId4" cstate="print">
            <a:extLst>
              <a:ext uri="{28A0092B-C50C-407E-A947-70E740481C1C}">
                <a14:useLocalDpi xmlns:a14="http://schemas.microsoft.com/office/drawing/2010/main" val="0"/>
              </a:ext>
            </a:extLst>
          </a:blip>
          <a:srcRect b="12710"/>
          <a:stretch/>
        </p:blipFill>
        <p:spPr bwMode="auto">
          <a:xfrm>
            <a:off x="4867564" y="1447800"/>
            <a:ext cx="4276436" cy="2475297"/>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3810000"/>
            <a:ext cx="4387362" cy="3129280"/>
          </a:xfrm>
          <a:prstGeom prst="rect">
            <a:avLst/>
          </a:prstGeom>
        </p:spPr>
      </p:pic>
    </p:spTree>
    <p:extLst>
      <p:ext uri="{BB962C8B-B14F-4D97-AF65-F5344CB8AC3E}">
        <p14:creationId xmlns:p14="http://schemas.microsoft.com/office/powerpoint/2010/main" val="1188080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401762"/>
          </a:xfrm>
        </p:spPr>
        <p:txBody>
          <a:bodyPr>
            <a:normAutofit fontScale="90000"/>
          </a:bodyPr>
          <a:lstStyle/>
          <a:p>
            <a:r>
              <a:rPr lang="ka-GE" sz="2400" b="1" smtClean="0"/>
              <a:t>1943 წლის ბოლოს  ამუშავდა ბრიტანული სპეციალური დანიშნულების გამომთვლელი მანქანა  </a:t>
            </a:r>
            <a:r>
              <a:rPr lang="en-US" sz="2400" b="1" smtClean="0">
                <a:latin typeface="Sylfaen" panose="010A0502050306030303" pitchFamily="18" charset="0"/>
              </a:rPr>
              <a:t>Colossus</a:t>
            </a:r>
            <a:r>
              <a:rPr lang="ka-GE" sz="2400" b="1" smtClean="0">
                <a:latin typeface="Sylfaen" panose="010A0502050306030303" pitchFamily="18" charset="0"/>
              </a:rPr>
              <a:t>-ი. ეს მანქანა  მუშაობდა  ფაშისტური გერმანიის საიდუმლო კოდების გასაშიფრად. მასში ეს ნათურები იყო გამოყენებული. მსგავსი ნათურები იყო გამოყენებული პირველი თაობის კომპიუტერებში.</a:t>
            </a:r>
            <a:endParaRPr lang="en-US" sz="2400" b="1">
              <a:latin typeface="Sylfaen" panose="010A0502050306030303" pitchFamily="18" charset="0"/>
            </a:endParaRPr>
          </a:p>
        </p:txBody>
      </p:sp>
      <p:pic>
        <p:nvPicPr>
          <p:cNvPr id="4" name="Content Placeholder 3" descr="https://upload.wikimedia.org/wikipedia/commons/c/cd/6L6tubespair.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225" y="2286000"/>
            <a:ext cx="3733800" cy="4294981"/>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82" y="3276600"/>
            <a:ext cx="4495800" cy="2910950"/>
          </a:xfrm>
          <a:prstGeom prst="rect">
            <a:avLst/>
          </a:prstGeom>
        </p:spPr>
      </p:pic>
    </p:spTree>
    <p:extLst>
      <p:ext uri="{BB962C8B-B14F-4D97-AF65-F5344CB8AC3E}">
        <p14:creationId xmlns:p14="http://schemas.microsoft.com/office/powerpoint/2010/main" val="3837752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ka-GE" sz="2400" b="1" smtClean="0"/>
              <a:t>1944 წელს კონრად ცუზემ კიდევ უფრო სწრაფი კომპიუტერი </a:t>
            </a:r>
            <a:r>
              <a:rPr lang="en-US" sz="2400" b="1" smtClean="0">
                <a:latin typeface="Sylfaen" panose="010A0502050306030303" pitchFamily="18" charset="0"/>
              </a:rPr>
              <a:t>Z</a:t>
            </a:r>
            <a:r>
              <a:rPr lang="ka-GE" sz="2400" b="1" smtClean="0">
                <a:latin typeface="Sylfaen" panose="010A0502050306030303" pitchFamily="18" charset="0"/>
              </a:rPr>
              <a:t>4 და პირველი მაღალი დონის დაპროგრამების ენა </a:t>
            </a:r>
            <a:r>
              <a:rPr lang="ka-GE" sz="2400" b="1" smtClean="0"/>
              <a:t>დაამუშავა </a:t>
            </a:r>
            <a:endParaRPr lang="en-US" sz="2400" b="1"/>
          </a:p>
        </p:txBody>
      </p:sp>
      <p:pic>
        <p:nvPicPr>
          <p:cNvPr id="4" name="Content Placeholder 3" descr="https://upload.wikimedia.org/wikipedia/commons/thumb/b/bc/Zuse-Z4-Totale_deutsches-museum.jpg/1280px-Zuse-Z4-Totale_deutsches-museum.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546207" cy="4953000"/>
          </a:xfrm>
          <a:prstGeom prst="rect">
            <a:avLst/>
          </a:prstGeom>
          <a:noFill/>
          <a:ln>
            <a:noFill/>
          </a:ln>
        </p:spPr>
      </p:pic>
    </p:spTree>
    <p:extLst>
      <p:ext uri="{BB962C8B-B14F-4D97-AF65-F5344CB8AC3E}">
        <p14:creationId xmlns:p14="http://schemas.microsoft.com/office/powerpoint/2010/main" val="2898816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1005979"/>
          </a:xfrm>
        </p:spPr>
        <p:txBody>
          <a:bodyPr>
            <a:normAutofit/>
          </a:bodyPr>
          <a:lstStyle/>
          <a:p>
            <a:r>
              <a:rPr lang="ka-GE" sz="2800" b="1" dirty="0" smtClean="0">
                <a:latin typeface="Sylfaen" pitchFamily="18" charset="0"/>
              </a:rPr>
              <a:t>1946 წელს - შეიქმნა პირველი უნივერსალური ციფრული გამომთვლელი მანქანა</a:t>
            </a:r>
            <a:r>
              <a:rPr lang="en-US" sz="2800" b="1" dirty="0" smtClean="0">
                <a:latin typeface="Sylfaen" pitchFamily="18" charset="0"/>
              </a:rPr>
              <a:t> -</a:t>
            </a:r>
            <a:r>
              <a:rPr lang="ka-GE" sz="2800" b="1" dirty="0" smtClean="0">
                <a:latin typeface="Sylfaen" pitchFamily="18" charset="0"/>
              </a:rPr>
              <a:t> </a:t>
            </a:r>
            <a:r>
              <a:rPr lang="en-US" sz="2800" b="1" dirty="0" smtClean="0">
                <a:latin typeface="Sylfaen" pitchFamily="18" charset="0"/>
              </a:rPr>
              <a:t>ENIAC</a:t>
            </a:r>
            <a:r>
              <a:rPr lang="ka-GE" sz="2800" b="1" dirty="0" smtClean="0">
                <a:latin typeface="Sylfaen" pitchFamily="18" charset="0"/>
              </a:rPr>
              <a:t>.</a:t>
            </a:r>
            <a:endParaRPr lang="en-US" sz="2800" b="1" dirty="0">
              <a:latin typeface="Sylfaen" pitchFamily="18" charset="0"/>
            </a:endParaRPr>
          </a:p>
        </p:txBody>
      </p:sp>
      <p:sp>
        <p:nvSpPr>
          <p:cNvPr id="5" name="Rectangle 4"/>
          <p:cNvSpPr/>
          <p:nvPr/>
        </p:nvSpPr>
        <p:spPr>
          <a:xfrm>
            <a:off x="152400" y="1158379"/>
            <a:ext cx="8763000" cy="2553007"/>
          </a:xfrm>
          <a:prstGeom prst="rect">
            <a:avLst/>
          </a:prstGeom>
        </p:spPr>
        <p:txBody>
          <a:bodyPr wrap="square">
            <a:spAutoFit/>
          </a:bodyPr>
          <a:lstStyle/>
          <a:p>
            <a:pPr algn="just">
              <a:lnSpc>
                <a:spcPct val="115000"/>
              </a:lnSpc>
              <a:spcAft>
                <a:spcPts val="600"/>
              </a:spcAft>
            </a:pPr>
            <a:r>
              <a:rPr lang="en-US">
                <a:latin typeface="Sylfaen" panose="010A0502050306030303" pitchFamily="18" charset="0"/>
                <a:ea typeface="Times New Roman" panose="02020603050405020304" pitchFamily="18" charset="0"/>
                <a:cs typeface="Times New Roman" panose="02020603050405020304" pitchFamily="18" charset="0"/>
              </a:rPr>
              <a:t>ENIAC-</a:t>
            </a:r>
            <a:r>
              <a:rPr lang="en-US">
                <a:latin typeface="Sylfaen" panose="010A0502050306030303" pitchFamily="18" charset="0"/>
                <a:ea typeface="Times New Roman" panose="02020603050405020304" pitchFamily="18" charset="0"/>
                <a:cs typeface="Sylfaen" panose="010A0502050306030303" pitchFamily="18" charset="0"/>
              </a:rPr>
              <a:t>ის</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შექმნას</a:t>
            </a:r>
            <a:r>
              <a:rPr lang="en-US">
                <a:latin typeface="Sylfaen" panose="010A0502050306030303" pitchFamily="18" charset="0"/>
                <a:ea typeface="Times New Roman" panose="02020603050405020304" pitchFamily="18" charset="0"/>
                <a:cs typeface="Times New Roman" panose="02020603050405020304" pitchFamily="18" charset="0"/>
              </a:rPr>
              <a:t> 200,000 </a:t>
            </a:r>
            <a:r>
              <a:rPr lang="en-US">
                <a:latin typeface="Sylfaen" panose="010A0502050306030303" pitchFamily="18" charset="0"/>
                <a:ea typeface="Times New Roman" panose="02020603050405020304" pitchFamily="18" charset="0"/>
                <a:cs typeface="Sylfaen" panose="010A0502050306030303" pitchFamily="18" charset="0"/>
              </a:rPr>
              <a:t>სამუშაო</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საათი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და</a:t>
            </a:r>
            <a:r>
              <a:rPr lang="en-US">
                <a:latin typeface="Sylfaen" panose="010A0502050306030303" pitchFamily="18" charset="0"/>
                <a:ea typeface="Times New Roman" panose="02020603050405020304" pitchFamily="18" charset="0"/>
                <a:cs typeface="Times New Roman" panose="02020603050405020304" pitchFamily="18" charset="0"/>
              </a:rPr>
              <a:t> 486,804.22 </a:t>
            </a:r>
            <a:r>
              <a:rPr lang="en-US">
                <a:latin typeface="Sylfaen" panose="010A0502050306030303" pitchFamily="18" charset="0"/>
                <a:ea typeface="Times New Roman" panose="02020603050405020304" pitchFamily="18" charset="0"/>
                <a:cs typeface="Sylfaen" panose="010A0502050306030303" pitchFamily="18" charset="0"/>
              </a:rPr>
              <a:t>აშშ</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დოლარი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დასჭირდა</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საერთო</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ჯამში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კომპლექსი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მოიცავდა</a:t>
            </a:r>
            <a:r>
              <a:rPr lang="en-US">
                <a:latin typeface="Sylfaen" panose="010A0502050306030303" pitchFamily="18" charset="0"/>
                <a:ea typeface="Times New Roman" panose="02020603050405020304" pitchFamily="18" charset="0"/>
                <a:cs typeface="Times New Roman" panose="02020603050405020304" pitchFamily="18" charset="0"/>
              </a:rPr>
              <a:t> 16 </a:t>
            </a:r>
            <a:r>
              <a:rPr lang="en-US">
                <a:latin typeface="Sylfaen" panose="010A0502050306030303" pitchFamily="18" charset="0"/>
                <a:ea typeface="Times New Roman" panose="02020603050405020304" pitchFamily="18" charset="0"/>
                <a:cs typeface="Sylfaen" panose="010A0502050306030303" pitchFamily="18" charset="0"/>
              </a:rPr>
              <a:t>სხვადასხვა</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ტიპის</a:t>
            </a:r>
            <a:r>
              <a:rPr lang="en-US">
                <a:latin typeface="Sylfaen" panose="010A0502050306030303" pitchFamily="18" charset="0"/>
                <a:ea typeface="Times New Roman" panose="02020603050405020304" pitchFamily="18" charset="0"/>
                <a:cs typeface="Times New Roman" panose="02020603050405020304" pitchFamily="18" charset="0"/>
              </a:rPr>
              <a:t> 17,468 </a:t>
            </a:r>
            <a:r>
              <a:rPr lang="ka-GE">
                <a:ea typeface="Times New Roman" panose="02020603050405020304" pitchFamily="18" charset="0"/>
                <a:cs typeface="Times New Roman" panose="02020603050405020304" pitchFamily="18" charset="0"/>
              </a:rPr>
              <a:t>ვაკუუმური </a:t>
            </a:r>
            <a:r>
              <a:rPr lang="ka-GE">
                <a:ea typeface="Times New Roman" panose="02020603050405020304" pitchFamily="18" charset="0"/>
                <a:cs typeface="Sylfaen" panose="010A0502050306030303" pitchFamily="18" charset="0"/>
              </a:rPr>
              <a:t>რადიონათურას</a:t>
            </a:r>
            <a:r>
              <a:rPr lang="en-US">
                <a:latin typeface="Sylfaen" panose="010A0502050306030303" pitchFamily="18" charset="0"/>
                <a:ea typeface="Times New Roman" panose="02020603050405020304" pitchFamily="18" charset="0"/>
                <a:cs typeface="Times New Roman" panose="02020603050405020304" pitchFamily="18" charset="0"/>
              </a:rPr>
              <a:t>, 7,200 </a:t>
            </a:r>
            <a:r>
              <a:rPr lang="en-US">
                <a:latin typeface="Sylfaen" panose="010A0502050306030303" pitchFamily="18" charset="0"/>
                <a:ea typeface="Times New Roman" panose="02020603050405020304" pitchFamily="18" charset="0"/>
                <a:cs typeface="Sylfaen" panose="010A0502050306030303" pitchFamily="18" charset="0"/>
              </a:rPr>
              <a:t>სილი</a:t>
            </a:r>
            <a:r>
              <a:rPr lang="ka-GE">
                <a:ea typeface="Times New Roman" panose="02020603050405020304" pitchFamily="18" charset="0"/>
                <a:cs typeface="Sylfaen" panose="010A0502050306030303" pitchFamily="18" charset="0"/>
              </a:rPr>
              <a:t>ციუმ</a:t>
            </a:r>
            <a:r>
              <a:rPr lang="en-US">
                <a:latin typeface="Sylfaen" panose="010A0502050306030303" pitchFamily="18" charset="0"/>
                <a:ea typeface="Times New Roman" panose="02020603050405020304" pitchFamily="18" charset="0"/>
                <a:cs typeface="Sylfaen" panose="010A0502050306030303" pitchFamily="18" charset="0"/>
              </a:rPr>
              <a:t>ის</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დიოდს</a:t>
            </a:r>
            <a:r>
              <a:rPr lang="en-US">
                <a:latin typeface="Sylfaen" panose="010A0502050306030303" pitchFamily="18" charset="0"/>
                <a:ea typeface="Times New Roman" panose="02020603050405020304" pitchFamily="18" charset="0"/>
                <a:cs typeface="Times New Roman" panose="02020603050405020304" pitchFamily="18" charset="0"/>
              </a:rPr>
              <a:t>, 1,500 </a:t>
            </a:r>
            <a:r>
              <a:rPr lang="en-US">
                <a:latin typeface="Sylfaen" panose="010A0502050306030303" pitchFamily="18" charset="0"/>
                <a:ea typeface="Times New Roman" panose="02020603050405020304" pitchFamily="18" charset="0"/>
                <a:cs typeface="Sylfaen" panose="010A0502050306030303" pitchFamily="18" charset="0"/>
              </a:rPr>
              <a:t>რელეს</a:t>
            </a:r>
            <a:r>
              <a:rPr lang="en-US">
                <a:latin typeface="Sylfaen" panose="010A0502050306030303" pitchFamily="18" charset="0"/>
                <a:ea typeface="Times New Roman" panose="02020603050405020304" pitchFamily="18" charset="0"/>
                <a:cs typeface="Times New Roman" panose="02020603050405020304" pitchFamily="18" charset="0"/>
              </a:rPr>
              <a:t>, 70,000 </a:t>
            </a:r>
            <a:r>
              <a:rPr lang="en-US">
                <a:latin typeface="Sylfaen" panose="010A0502050306030303" pitchFamily="18" charset="0"/>
                <a:ea typeface="Times New Roman" panose="02020603050405020304" pitchFamily="18" charset="0"/>
                <a:cs typeface="Sylfaen" panose="010A0502050306030303" pitchFamily="18" charset="0"/>
              </a:rPr>
              <a:t>რეზისტორს</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და</a:t>
            </a:r>
            <a:r>
              <a:rPr lang="en-US">
                <a:latin typeface="Sylfaen" panose="010A0502050306030303" pitchFamily="18" charset="0"/>
                <a:ea typeface="Times New Roman" panose="02020603050405020304" pitchFamily="18" charset="0"/>
                <a:cs typeface="Times New Roman" panose="02020603050405020304" pitchFamily="18" charset="0"/>
              </a:rPr>
              <a:t> 10,000 </a:t>
            </a:r>
            <a:r>
              <a:rPr lang="en-US">
                <a:latin typeface="Sylfaen" panose="010A0502050306030303" pitchFamily="18" charset="0"/>
                <a:ea typeface="Times New Roman" panose="02020603050405020304" pitchFamily="18" charset="0"/>
                <a:cs typeface="Sylfaen" panose="010A0502050306030303" pitchFamily="18" charset="0"/>
              </a:rPr>
              <a:t>კონდენსატორს</a:t>
            </a:r>
            <a:r>
              <a:rPr lang="en-US">
                <a:latin typeface="Sylfaen" panose="010A0502050306030303" pitchFamily="18"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600"/>
              </a:spcAft>
            </a:pPr>
            <a:r>
              <a:rPr lang="en-US">
                <a:latin typeface="Sylfaen" panose="010A0502050306030303" pitchFamily="18" charset="0"/>
                <a:ea typeface="Times New Roman" panose="02020603050405020304" pitchFamily="18" charset="0"/>
                <a:cs typeface="Sylfaen" panose="010A0502050306030303" pitchFamily="18" charset="0"/>
              </a:rPr>
              <a:t>წონა</a:t>
            </a:r>
            <a:r>
              <a:rPr lang="en-US">
                <a:latin typeface="Sylfaen" panose="010A0502050306030303" pitchFamily="18" charset="0"/>
                <a:ea typeface="Times New Roman" panose="02020603050405020304" pitchFamily="18" charset="0"/>
                <a:cs typeface="Times New Roman" panose="02020603050405020304" pitchFamily="18" charset="0"/>
              </a:rPr>
              <a:t>: 30 </a:t>
            </a:r>
            <a:r>
              <a:rPr lang="en-US">
                <a:latin typeface="Sylfaen" panose="010A0502050306030303" pitchFamily="18" charset="0"/>
                <a:ea typeface="Times New Roman" panose="02020603050405020304" pitchFamily="18" charset="0"/>
                <a:cs typeface="Sylfaen" panose="010A0502050306030303" pitchFamily="18" charset="0"/>
              </a:rPr>
              <a:t>ტონა</a:t>
            </a:r>
            <a:r>
              <a:rPr lang="en-US" smtClean="0">
                <a:latin typeface="Sylfaen" panose="010A0502050306030303" pitchFamily="18" charset="0"/>
                <a:ea typeface="Times New Roman" panose="02020603050405020304" pitchFamily="18" charset="0"/>
                <a:cs typeface="Times New Roman" panose="02020603050405020304" pitchFamily="18" charset="0"/>
              </a:rPr>
              <a:t>.</a:t>
            </a:r>
            <a:r>
              <a:rPr lang="ka-GE" smtClean="0">
                <a:latin typeface="Sylfaen" panose="010A0502050306030303" pitchFamily="18" charset="0"/>
                <a:ea typeface="Times New Roman" panose="02020603050405020304" pitchFamily="18" charset="0"/>
                <a:cs typeface="Times New Roman" panose="02020603050405020304" pitchFamily="18" charset="0"/>
              </a:rPr>
              <a:t>  </a:t>
            </a:r>
            <a:r>
              <a:rPr lang="en-US" smtClean="0">
                <a:latin typeface="Sylfaen" panose="010A0502050306030303" pitchFamily="18" charset="0"/>
                <a:ea typeface="Times New Roman" panose="02020603050405020304" pitchFamily="18" charset="0"/>
                <a:cs typeface="Sylfaen" panose="010A0502050306030303" pitchFamily="18" charset="0"/>
              </a:rPr>
              <a:t>მეხსიერების</a:t>
            </a:r>
            <a:r>
              <a:rPr lang="en-US" smtClean="0">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მოცულობა</a:t>
            </a:r>
            <a:r>
              <a:rPr lang="en-US">
                <a:latin typeface="Sylfaen" panose="010A0502050306030303" pitchFamily="18" charset="0"/>
                <a:ea typeface="Times New Roman" panose="02020603050405020304" pitchFamily="18" charset="0"/>
                <a:cs typeface="Times New Roman" panose="02020603050405020304" pitchFamily="18" charset="0"/>
              </a:rPr>
              <a:t>: 20 </a:t>
            </a:r>
            <a:r>
              <a:rPr lang="en-US">
                <a:latin typeface="Sylfaen" panose="010A0502050306030303" pitchFamily="18" charset="0"/>
                <a:ea typeface="Times New Roman" panose="02020603050405020304" pitchFamily="18" charset="0"/>
                <a:cs typeface="Sylfaen" panose="010A0502050306030303" pitchFamily="18" charset="0"/>
              </a:rPr>
              <a:t>რიცხვითი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სიტყვა</a:t>
            </a:r>
            <a:r>
              <a:rPr lang="en-US">
                <a:latin typeface="Sylfaen" panose="010A0502050306030303" pitchFamily="18"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600"/>
              </a:spcAft>
            </a:pPr>
            <a:r>
              <a:rPr lang="en-US">
                <a:latin typeface="Sylfaen" panose="010A0502050306030303" pitchFamily="18" charset="0"/>
                <a:ea typeface="Times New Roman" panose="02020603050405020304" pitchFamily="18" charset="0"/>
                <a:cs typeface="Sylfaen" panose="010A0502050306030303" pitchFamily="18" charset="0"/>
              </a:rPr>
              <a:t>ენერგომოხმარება</a:t>
            </a:r>
            <a:r>
              <a:rPr lang="en-US">
                <a:latin typeface="Sylfaen" panose="010A0502050306030303" pitchFamily="18" charset="0"/>
                <a:ea typeface="Times New Roman" panose="02020603050405020304" pitchFamily="18" charset="0"/>
                <a:cs typeface="Times New Roman" panose="02020603050405020304" pitchFamily="18" charset="0"/>
              </a:rPr>
              <a:t>: 174 </a:t>
            </a:r>
            <a:r>
              <a:rPr lang="en-US">
                <a:latin typeface="Sylfaen" panose="010A0502050306030303" pitchFamily="18" charset="0"/>
                <a:ea typeface="Times New Roman" panose="02020603050405020304" pitchFamily="18" charset="0"/>
                <a:cs typeface="Sylfaen" panose="010A0502050306030303" pitchFamily="18" charset="0"/>
              </a:rPr>
              <a:t>კვტ</a:t>
            </a:r>
            <a:r>
              <a:rPr lang="en-US">
                <a:latin typeface="Sylfaen" panose="010A0502050306030303" pitchFamily="18"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600"/>
              </a:spcAft>
            </a:pPr>
            <a:r>
              <a:rPr lang="en-US">
                <a:latin typeface="Sylfaen" panose="010A0502050306030303" pitchFamily="18" charset="0"/>
                <a:ea typeface="Times New Roman" panose="02020603050405020304" pitchFamily="18" charset="0"/>
                <a:cs typeface="Sylfaen" panose="010A0502050306030303" pitchFamily="18" charset="0"/>
              </a:rPr>
              <a:t>გამოთვლითი</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სიმძლავრე</a:t>
            </a:r>
            <a:r>
              <a:rPr lang="en-US">
                <a:latin typeface="Sylfaen" panose="010A0502050306030303" pitchFamily="18" charset="0"/>
                <a:ea typeface="Times New Roman" panose="02020603050405020304" pitchFamily="18" charset="0"/>
                <a:cs typeface="Times New Roman" panose="02020603050405020304" pitchFamily="18" charset="0"/>
              </a:rPr>
              <a:t>: 357 </a:t>
            </a:r>
            <a:r>
              <a:rPr lang="en-US">
                <a:latin typeface="Sylfaen" panose="010A0502050306030303" pitchFamily="18" charset="0"/>
                <a:ea typeface="Times New Roman" panose="02020603050405020304" pitchFamily="18" charset="0"/>
                <a:cs typeface="Sylfaen" panose="010A0502050306030303" pitchFamily="18" charset="0"/>
              </a:rPr>
              <a:t>გამრავლება</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ან</a:t>
            </a:r>
            <a:r>
              <a:rPr lang="en-US">
                <a:latin typeface="Sylfaen" panose="010A0502050306030303" pitchFamily="18" charset="0"/>
                <a:ea typeface="Times New Roman" panose="02020603050405020304" pitchFamily="18" charset="0"/>
                <a:cs typeface="Times New Roman" panose="02020603050405020304" pitchFamily="18" charset="0"/>
              </a:rPr>
              <a:t> 5,000 </a:t>
            </a:r>
            <a:r>
              <a:rPr lang="en-US">
                <a:latin typeface="Sylfaen" panose="010A0502050306030303" pitchFamily="18" charset="0"/>
                <a:ea typeface="Times New Roman" panose="02020603050405020304" pitchFamily="18" charset="0"/>
                <a:cs typeface="Sylfaen" panose="010A0502050306030303" pitchFamily="18" charset="0"/>
              </a:rPr>
              <a:t>შეკრება</a:t>
            </a:r>
            <a:r>
              <a:rPr lang="en-US">
                <a:latin typeface="Sylfaen" panose="010A0502050306030303" pitchFamily="18" charset="0"/>
                <a:ea typeface="Times New Roman" panose="02020603050405020304" pitchFamily="18" charset="0"/>
                <a:cs typeface="Times New Roman" panose="02020603050405020304" pitchFamily="18" charset="0"/>
              </a:rPr>
              <a:t> </a:t>
            </a:r>
            <a:r>
              <a:rPr lang="en-US">
                <a:latin typeface="Sylfaen" panose="010A0502050306030303" pitchFamily="18" charset="0"/>
                <a:ea typeface="Times New Roman" panose="02020603050405020304" pitchFamily="18" charset="0"/>
                <a:cs typeface="Sylfaen" panose="010A0502050306030303" pitchFamily="18" charset="0"/>
              </a:rPr>
              <a:t>წამში</a:t>
            </a:r>
            <a:r>
              <a:rPr lang="en-US">
                <a:latin typeface="Sylfaen" panose="010A0502050306030303" pitchFamily="18" charset="0"/>
                <a:ea typeface="Times New Roman" panose="02020603050405020304" pitchFamily="18" charset="0"/>
                <a:cs typeface="Times New Roman" panose="02020603050405020304" pitchFamily="18" charset="0"/>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418397" y="3810000"/>
            <a:ext cx="4231005" cy="2879725"/>
          </a:xfrm>
          <a:prstGeom prst="rect">
            <a:avLst/>
          </a:prstGeom>
        </p:spPr>
      </p:pic>
    </p:spTree>
    <p:extLst>
      <p:ext uri="{BB962C8B-B14F-4D97-AF65-F5344CB8AC3E}">
        <p14:creationId xmlns:p14="http://schemas.microsoft.com/office/powerpoint/2010/main" val="2035153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ka-GE" sz="3200" dirty="0" smtClean="0">
                <a:latin typeface="+mn-lt"/>
              </a:rPr>
              <a:t>5000 წლის წინ ძველ ბაბილონში ადამიანმა შექმნა პირველი საანგარიშო - აბაკა.</a:t>
            </a:r>
            <a:endParaRPr lang="en-US" sz="3200" dirty="0">
              <a:latin typeface="+mn-lt"/>
            </a:endParaRPr>
          </a:p>
        </p:txBody>
      </p:sp>
      <p:pic>
        <p:nvPicPr>
          <p:cNvPr id="4" name="Content Placeholder 3" descr="https://upload.wikimedia.org/wikipedia/commons/c/c4/%D0%90%D0%B1%D0%B0%D0%BA.jp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4249" y="1600200"/>
            <a:ext cx="6775501" cy="4525963"/>
          </a:xfrm>
          <a:prstGeom prst="rect">
            <a:avLst/>
          </a:prstGeom>
          <a:noFill/>
          <a:ln>
            <a:noFill/>
          </a:ln>
        </p:spPr>
      </p:pic>
    </p:spTree>
    <p:extLst>
      <p:ext uri="{BB962C8B-B14F-4D97-AF65-F5344CB8AC3E}">
        <p14:creationId xmlns:p14="http://schemas.microsoft.com/office/powerpoint/2010/main" val="4034653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554162"/>
          </a:xfrm>
        </p:spPr>
        <p:txBody>
          <a:bodyPr>
            <a:noAutofit/>
          </a:bodyPr>
          <a:lstStyle/>
          <a:p>
            <a:r>
              <a:rPr lang="ka-GE" sz="1800"/>
              <a:t>კომპიუტერები, მასში გამოყენებული ტექნოლოგიების მიხედვით იყოფა თაობებად; </a:t>
            </a:r>
            <a:r>
              <a:rPr lang="en-US" sz="1800"/>
              <a:t>I </a:t>
            </a:r>
            <a:r>
              <a:rPr lang="ka-GE" sz="1800"/>
              <a:t>თაობა 1951-1959 წლები, ამ პერიოდში კომპიუტერები აგებული იყო რადიოდეტალებზე და ელექტრონულ ვაკუმურ ნათურებზე. ოპერატიული დამახსოვრების მოწყობილობაში გამოიყენებოდა მაგნიტური დოლები, ხოლო ინფორმაციის დამახსოვრების მოწყობილობად გამოიყენებოდა მაგნიტურ ლენტზე დამაგროვებლები. </a:t>
            </a:r>
            <a:endParaRPr lang="en-US" sz="1800"/>
          </a:p>
        </p:txBody>
      </p:sp>
      <p:pic>
        <p:nvPicPr>
          <p:cNvPr id="7170" name="Picture 2" descr="კომპიუტერის განვითარების ისტორი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318309" y="1339291"/>
            <a:ext cx="465978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977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1935162"/>
          </a:xfrm>
        </p:spPr>
        <p:txBody>
          <a:bodyPr>
            <a:normAutofit fontScale="90000"/>
          </a:bodyPr>
          <a:lstStyle/>
          <a:p>
            <a:r>
              <a:rPr lang="en-US" sz="2000" b="1">
                <a:latin typeface="Sylfaen" panose="010A0502050306030303" pitchFamily="18" charset="0"/>
              </a:rPr>
              <a:t>II </a:t>
            </a:r>
            <a:r>
              <a:rPr lang="ka-GE" sz="2000" b="1">
                <a:latin typeface="Sylfaen" panose="010A0502050306030303" pitchFamily="18" charset="0"/>
              </a:rPr>
              <a:t>თაობა 1959-1963 წლები, ამ პერიოდში კომპიუტერებში ვაკუმური ნათურების მაგივრად გამოიყენებოდა ტრანზისტორები. იგი იყო უფრო პატარა, სწრაფი, იაფი იყო, მოიხმარდა ნაკლებ ელექტრო ენერგიას და სითბოსაც ნაკლებს გამოყოფდა. ასეთ დეტალებზე აწყობილი კომპიუტერები უფრო სწრაფი და სანდო იყო, ვიდრე პირველი თაობის კომპიუტერი</a:t>
            </a:r>
            <a:r>
              <a:rPr lang="ka-GE" sz="2000" b="1" smtClean="0">
                <a:latin typeface="Sylfaen" panose="010A0502050306030303" pitchFamily="18" charset="0"/>
              </a:rPr>
              <a:t>.</a:t>
            </a:r>
            <a:br>
              <a:rPr lang="ka-GE" sz="2000" b="1" smtClean="0">
                <a:latin typeface="Sylfaen" panose="010A0502050306030303" pitchFamily="18" charset="0"/>
              </a:rPr>
            </a:br>
            <a:r>
              <a:rPr lang="ka-GE" sz="2000" b="1" smtClean="0">
                <a:latin typeface="Sylfaen" panose="010A0502050306030303" pitchFamily="18" charset="0"/>
              </a:rPr>
              <a:t>1957 წელს ამერიკულმა ფირმამ </a:t>
            </a:r>
            <a:r>
              <a:rPr lang="en-US" sz="2000" b="1" smtClean="0">
                <a:latin typeface="Sylfaen" panose="010A0502050306030303" pitchFamily="18" charset="0"/>
              </a:rPr>
              <a:t>NCR</a:t>
            </a:r>
            <a:r>
              <a:rPr lang="ka-GE" sz="2000" b="1" smtClean="0">
                <a:latin typeface="Sylfaen" panose="010A0502050306030303" pitchFamily="18" charset="0"/>
              </a:rPr>
              <a:t>-მა შექმნა პირველი კომპიუტერი ტრანზისტორებზე. </a:t>
            </a:r>
            <a:endParaRPr lang="en-US" sz="2000" b="1">
              <a:latin typeface="Sylfaen" panose="010A0502050306030303" pitchFamily="18" charset="0"/>
            </a:endParaRPr>
          </a:p>
        </p:txBody>
      </p:sp>
      <p:pic>
        <p:nvPicPr>
          <p:cNvPr id="1026" name="Picture 2" descr="C:\Users\Tamo\Downloads\Transistors-whit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66800" y="2362200"/>
            <a:ext cx="6803136" cy="389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4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219200" y="2057400"/>
            <a:ext cx="6705600" cy="4324350"/>
          </a:xfrm>
          <a:prstGeom prst="rect">
            <a:avLst/>
          </a:prstGeom>
        </p:spPr>
      </p:pic>
      <p:sp>
        <p:nvSpPr>
          <p:cNvPr id="3" name="Rectangle 2"/>
          <p:cNvSpPr/>
          <p:nvPr/>
        </p:nvSpPr>
        <p:spPr>
          <a:xfrm>
            <a:off x="457200" y="457200"/>
            <a:ext cx="7848600" cy="1135311"/>
          </a:xfrm>
          <a:prstGeom prst="rect">
            <a:avLst/>
          </a:prstGeom>
        </p:spPr>
        <p:txBody>
          <a:bodyPr wrap="square">
            <a:spAutoFit/>
          </a:bodyPr>
          <a:lstStyle/>
          <a:p>
            <a:pPr lvl="0" algn="ctr">
              <a:lnSpc>
                <a:spcPct val="115000"/>
              </a:lnSpc>
              <a:buSzPts val="1000"/>
              <a:tabLst>
                <a:tab pos="457200" algn="l"/>
              </a:tabLst>
            </a:pPr>
            <a:r>
              <a:rPr lang="en-US" sz="2000">
                <a:latin typeface="Sylfaen" panose="010A0502050306030303" pitchFamily="18" charset="0"/>
                <a:ea typeface="Times New Roman" panose="02020603050405020304" pitchFamily="18" charset="0"/>
                <a:cs typeface="Sylfaen" panose="010A0502050306030303" pitchFamily="18" charset="0"/>
              </a:rPr>
              <a:t>ვაკუუმური</a:t>
            </a:r>
            <a:r>
              <a:rPr lang="en-US" sz="2000">
                <a:latin typeface="Sylfaen" panose="010A0502050306030303" pitchFamily="18" charset="0"/>
                <a:ea typeface="Times New Roman" panose="02020603050405020304" pitchFamily="18" charset="0"/>
              </a:rPr>
              <a:t> </a:t>
            </a:r>
            <a:r>
              <a:rPr lang="ka-GE" sz="2000">
                <a:ea typeface="Times New Roman" panose="02020603050405020304" pitchFamily="18" charset="0"/>
                <a:cs typeface="Sylfaen" panose="010A0502050306030303" pitchFamily="18" charset="0"/>
              </a:rPr>
              <a:t>რადიონათურ</a:t>
            </a:r>
            <a:r>
              <a:rPr lang="en-US" sz="2000">
                <a:latin typeface="Sylfaen" panose="010A0502050306030303" pitchFamily="18" charset="0"/>
                <a:ea typeface="Times New Roman" panose="02020603050405020304" pitchFamily="18" charset="0"/>
                <a:cs typeface="Sylfaen" panose="010A0502050306030303" pitchFamily="18" charset="0"/>
              </a:rPr>
              <a:t>ები</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შეიცვალა</a:t>
            </a:r>
            <a:r>
              <a:rPr lang="en-US" sz="2000">
                <a:latin typeface="Sylfaen" panose="010A0502050306030303" pitchFamily="18" charset="0"/>
                <a:ea typeface="Times New Roman" panose="02020603050405020304" pitchFamily="18" charset="0"/>
              </a:rPr>
              <a:t> </a:t>
            </a:r>
            <a:r>
              <a:rPr lang="en-US" sz="2000" b="1">
                <a:latin typeface="Sylfaen" panose="010A0502050306030303" pitchFamily="18" charset="0"/>
                <a:ea typeface="Times New Roman" panose="02020603050405020304" pitchFamily="18" charset="0"/>
                <a:cs typeface="Sylfaen" panose="010A0502050306030303" pitchFamily="18" charset="0"/>
              </a:rPr>
              <a:t>ტრანზისტორებით</a:t>
            </a:r>
            <a:r>
              <a:rPr lang="en-US" sz="2000">
                <a:latin typeface="Sylfaen" panose="010A0502050306030303" pitchFamily="18" charset="0"/>
                <a:ea typeface="Times New Roman" panose="02020603050405020304" pitchFamily="18" charset="0"/>
              </a:rPr>
              <a:t>.</a:t>
            </a:r>
            <a:endParaRPr lang="en-US" sz="2000">
              <a:latin typeface="Times New Roman" panose="02020603050405020304" pitchFamily="18" charset="0"/>
              <a:ea typeface="Times New Roman" panose="02020603050405020304" pitchFamily="18" charset="0"/>
            </a:endParaRPr>
          </a:p>
          <a:p>
            <a:pPr lvl="0" algn="ctr">
              <a:lnSpc>
                <a:spcPct val="115000"/>
              </a:lnSpc>
              <a:buSzPts val="1000"/>
              <a:tabLst>
                <a:tab pos="457200" algn="l"/>
              </a:tabLst>
            </a:pPr>
            <a:r>
              <a:rPr lang="en-US" sz="2000">
                <a:latin typeface="Sylfaen" panose="010A0502050306030303" pitchFamily="18" charset="0"/>
                <a:ea typeface="Times New Roman" panose="02020603050405020304" pitchFamily="18" charset="0"/>
                <a:cs typeface="Sylfaen" panose="010A0502050306030303" pitchFamily="18" charset="0"/>
              </a:rPr>
              <a:t>კომპიუტერები</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უფრო</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საიმედო</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სწრაფი</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და</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მცირე</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ზომის</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გახდა</a:t>
            </a:r>
            <a:r>
              <a:rPr lang="en-US" sz="2000">
                <a:latin typeface="Sylfaen" panose="010A0502050306030303" pitchFamily="18" charset="0"/>
                <a:ea typeface="Times New Roman" panose="02020603050405020304" pitchFamily="18" charset="0"/>
              </a:rPr>
              <a:t>.</a:t>
            </a:r>
            <a:endParaRPr lang="en-US" sz="2000">
              <a:latin typeface="Times New Roman" panose="02020603050405020304" pitchFamily="18" charset="0"/>
              <a:ea typeface="Times New Roman" panose="02020603050405020304" pitchFamily="18" charset="0"/>
            </a:endParaRPr>
          </a:p>
          <a:p>
            <a:pPr lvl="0" algn="ctr">
              <a:lnSpc>
                <a:spcPct val="115000"/>
              </a:lnSpc>
              <a:buSzPts val="1000"/>
              <a:tabLst>
                <a:tab pos="457200" algn="l"/>
              </a:tabLst>
            </a:pPr>
            <a:r>
              <a:rPr lang="en-US" sz="2000">
                <a:latin typeface="Sylfaen" panose="010A0502050306030303" pitchFamily="18" charset="0"/>
                <a:ea typeface="Times New Roman" panose="02020603050405020304" pitchFamily="18" charset="0"/>
                <a:cs typeface="Sylfaen" panose="010A0502050306030303" pitchFamily="18" charset="0"/>
              </a:rPr>
              <a:t>მაგალითები</a:t>
            </a:r>
            <a:r>
              <a:rPr lang="en-US" sz="2000">
                <a:latin typeface="Sylfaen" panose="010A0502050306030303" pitchFamily="18" charset="0"/>
                <a:ea typeface="Times New Roman" panose="02020603050405020304" pitchFamily="18" charset="0"/>
              </a:rPr>
              <a:t>: IBM 1401, IBM 7090.</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76849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a:latin typeface="Sylfaen" panose="010A0502050306030303" pitchFamily="18" charset="0"/>
              </a:rPr>
              <a:t>III </a:t>
            </a:r>
            <a:r>
              <a:rPr lang="ka-GE" sz="2200" b="1">
                <a:latin typeface="Sylfaen" panose="010A0502050306030303" pitchFamily="18" charset="0"/>
              </a:rPr>
              <a:t>თაობა 1963-1974 წლები. მესამე თაობის კომპიუტერის ლოგიკური სქემები სრულად აგებული იყო მცირე ინტეგრალურ სქემებზე – მიკროსქემებზე. რამაც კიდევ უფრო გააიაფა მისი ღირებულება და გაზარდა საიმედოობა და სწრაფქმედება</a:t>
            </a:r>
            <a:r>
              <a:rPr lang="ka-GE" sz="2400"/>
              <a:t>.</a:t>
            </a:r>
            <a:endParaRPr lang="en-US" sz="2400"/>
          </a:p>
        </p:txBody>
      </p:sp>
      <p:pic>
        <p:nvPicPr>
          <p:cNvPr id="2050" name="Picture 2" descr="http://dac.ge/old/watermark.php?src=r24434q5l4e5n5d4o4145464v2v264f484u2t2n5l4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24000"/>
            <a:ext cx="3625107" cy="27188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ac.ge/old/thumbnail.php?src=r24434q5l4e5n5d4o4145464v2v224c44403t2n5l4b4&amp;sw=u264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892" y="4343400"/>
            <a:ext cx="1740508" cy="13053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dac.ge/old/thumbnail.php?src=r24434q5l4e5n5d4o4145464v2v26474a4w2t2n5l4b4&amp;sw=u264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733242"/>
            <a:ext cx="2235944" cy="1676958"/>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19800" y="4033837"/>
            <a:ext cx="2857500" cy="2752725"/>
          </a:xfr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4544" y="1688598"/>
            <a:ext cx="2734056" cy="1881383"/>
          </a:xfrm>
          <a:prstGeom prst="rect">
            <a:avLst/>
          </a:prstGeom>
        </p:spPr>
      </p:pic>
    </p:spTree>
    <p:extLst>
      <p:ext uri="{BB962C8B-B14F-4D97-AF65-F5344CB8AC3E}">
        <p14:creationId xmlns:p14="http://schemas.microsoft.com/office/powerpoint/2010/main" val="3626842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a:latin typeface="Sylfaen" panose="010A0502050306030303" pitchFamily="18" charset="0"/>
              </a:rPr>
              <a:t>IV </a:t>
            </a:r>
            <a:r>
              <a:rPr lang="ka-GE" sz="2400" b="1">
                <a:latin typeface="Sylfaen" panose="010A0502050306030303" pitchFamily="18" charset="0"/>
              </a:rPr>
              <a:t>თაობა, 1974 წლიდან მოყოლებული კომპიუტერების აგება  </a:t>
            </a:r>
            <a:r>
              <a:rPr lang="ka-GE" sz="2400" b="1" smtClean="0">
                <a:latin typeface="Sylfaen" panose="010A0502050306030303" pitchFamily="18" charset="0"/>
              </a:rPr>
              <a:t>ინტეგრალურ მიკრო სქემებზეა დაფუძნებული</a:t>
            </a:r>
            <a:endParaRPr lang="en-US" sz="2400" b="1">
              <a:latin typeface="Sylfaen" panose="010A0502050306030303" pitchFamily="18" charset="0"/>
            </a:endParaRPr>
          </a:p>
        </p:txBody>
      </p:sp>
      <p:pic>
        <p:nvPicPr>
          <p:cNvPr id="3074" name="Picture 2" descr="http://sitepost.net/sitepost-net/uploads/bfi_thumb/pc-memory-2z2aiy37pjwtn6mgawx5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00" y="1905000"/>
            <a:ext cx="4343401"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cscbatumi.ge/uploads/posts/2013-10/1380695753_fot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48000"/>
            <a:ext cx="415936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821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228600"/>
            <a:ext cx="8077200" cy="1224951"/>
          </a:xfrm>
          <a:prstGeom prst="rect">
            <a:avLst/>
          </a:prstGeom>
        </p:spPr>
        <p:txBody>
          <a:bodyPr wrap="square">
            <a:spAutoFit/>
          </a:bodyPr>
          <a:lstStyle/>
          <a:p>
            <a:pPr lvl="0" algn="ctr">
              <a:lnSpc>
                <a:spcPct val="115000"/>
              </a:lnSpc>
              <a:buSzPts val="1000"/>
              <a:tabLst>
                <a:tab pos="457200" algn="l"/>
              </a:tabLst>
            </a:pPr>
            <a:r>
              <a:rPr lang="en-US" sz="2000">
                <a:latin typeface="Sylfaen" panose="010A0502050306030303" pitchFamily="18" charset="0"/>
                <a:ea typeface="Times New Roman" panose="02020603050405020304" pitchFamily="18" charset="0"/>
                <a:cs typeface="Sylfaen" panose="010A0502050306030303" pitchFamily="18" charset="0"/>
              </a:rPr>
              <a:t>ტრანზისტორების</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ნაცვლად</a:t>
            </a:r>
            <a:r>
              <a:rPr lang="en-US" sz="2000">
                <a:latin typeface="Sylfaen" panose="010A0502050306030303" pitchFamily="18" charset="0"/>
                <a:ea typeface="Times New Roman" panose="02020603050405020304" pitchFamily="18" charset="0"/>
              </a:rPr>
              <a:t> </a:t>
            </a:r>
            <a:r>
              <a:rPr lang="en-US" sz="2000">
                <a:latin typeface="Sylfaen" panose="010A0502050306030303" pitchFamily="18" charset="0"/>
                <a:ea typeface="Times New Roman" panose="02020603050405020304" pitchFamily="18" charset="0"/>
                <a:cs typeface="Sylfaen" panose="010A0502050306030303" pitchFamily="18" charset="0"/>
              </a:rPr>
              <a:t>გამოიყენეს</a:t>
            </a:r>
            <a:r>
              <a:rPr lang="en-US" sz="2000">
                <a:latin typeface="Sylfaen" panose="010A0502050306030303" pitchFamily="18" charset="0"/>
                <a:ea typeface="Times New Roman" panose="02020603050405020304" pitchFamily="18" charset="0"/>
              </a:rPr>
              <a:t> </a:t>
            </a:r>
            <a:r>
              <a:rPr lang="en-US" sz="2000" b="1">
                <a:latin typeface="Sylfaen" panose="010A0502050306030303" pitchFamily="18" charset="0"/>
                <a:ea typeface="Times New Roman" panose="02020603050405020304" pitchFamily="18" charset="0"/>
                <a:cs typeface="Sylfaen" panose="010A0502050306030303" pitchFamily="18" charset="0"/>
              </a:rPr>
              <a:t>ინტეგრალური</a:t>
            </a:r>
            <a:r>
              <a:rPr lang="en-US" sz="2000" b="1">
                <a:latin typeface="Sylfaen" panose="010A0502050306030303" pitchFamily="18" charset="0"/>
                <a:ea typeface="Times New Roman" panose="02020603050405020304" pitchFamily="18" charset="0"/>
              </a:rPr>
              <a:t> </a:t>
            </a:r>
            <a:r>
              <a:rPr lang="en-US" sz="2000" b="1">
                <a:latin typeface="Sylfaen" panose="010A0502050306030303" pitchFamily="18" charset="0"/>
                <a:ea typeface="Times New Roman" panose="02020603050405020304" pitchFamily="18" charset="0"/>
                <a:cs typeface="Sylfaen" panose="010A0502050306030303" pitchFamily="18" charset="0"/>
              </a:rPr>
              <a:t>სქემები</a:t>
            </a:r>
            <a:r>
              <a:rPr lang="en-US" sz="2000" b="1">
                <a:latin typeface="Sylfaen" panose="010A0502050306030303" pitchFamily="18" charset="0"/>
                <a:ea typeface="Times New Roman" panose="02020603050405020304" pitchFamily="18" charset="0"/>
              </a:rPr>
              <a:t> (IC)</a:t>
            </a:r>
            <a:r>
              <a:rPr lang="en-US" sz="2000">
                <a:latin typeface="Sylfaen" panose="010A0502050306030303" pitchFamily="18" charset="0"/>
                <a:ea typeface="Times New Roman" panose="02020603050405020304" pitchFamily="18" charset="0"/>
              </a:rPr>
              <a:t>.</a:t>
            </a:r>
            <a:endParaRPr lang="en-US" sz="2000">
              <a:latin typeface="Times New Roman" panose="02020603050405020304" pitchFamily="18" charset="0"/>
              <a:ea typeface="Times New Roman" panose="02020603050405020304" pitchFamily="18" charset="0"/>
            </a:endParaRPr>
          </a:p>
          <a:p>
            <a:pPr lvl="0" algn="ctr">
              <a:lnSpc>
                <a:spcPct val="115000"/>
              </a:lnSpc>
              <a:buSzPts val="1000"/>
              <a:tabLst>
                <a:tab pos="457200" algn="l"/>
              </a:tabLst>
            </a:pPr>
            <a:r>
              <a:rPr lang="en-US" sz="2200">
                <a:latin typeface="Sylfaen" panose="010A0502050306030303" pitchFamily="18" charset="0"/>
                <a:ea typeface="Times New Roman" panose="02020603050405020304" pitchFamily="18" charset="0"/>
                <a:cs typeface="Sylfaen" panose="010A0502050306030303" pitchFamily="18" charset="0"/>
              </a:rPr>
              <a:t>გაჩნდა</a:t>
            </a:r>
            <a:r>
              <a:rPr lang="en-US" sz="2200">
                <a:latin typeface="Sylfaen" panose="010A0502050306030303" pitchFamily="18" charset="0"/>
                <a:ea typeface="Times New Roman" panose="02020603050405020304" pitchFamily="18" charset="0"/>
              </a:rPr>
              <a:t> </a:t>
            </a:r>
            <a:r>
              <a:rPr lang="en-US" sz="2200">
                <a:latin typeface="Sylfaen" panose="010A0502050306030303" pitchFamily="18" charset="0"/>
                <a:ea typeface="Times New Roman" panose="02020603050405020304" pitchFamily="18" charset="0"/>
                <a:cs typeface="Sylfaen" panose="010A0502050306030303" pitchFamily="18" charset="0"/>
              </a:rPr>
              <a:t>ოპერაციული</a:t>
            </a:r>
            <a:r>
              <a:rPr lang="en-US" sz="2200">
                <a:latin typeface="Sylfaen" panose="010A0502050306030303" pitchFamily="18" charset="0"/>
                <a:ea typeface="Times New Roman" panose="02020603050405020304" pitchFamily="18" charset="0"/>
              </a:rPr>
              <a:t> </a:t>
            </a:r>
            <a:r>
              <a:rPr lang="en-US" sz="2200">
                <a:latin typeface="Sylfaen" panose="010A0502050306030303" pitchFamily="18" charset="0"/>
                <a:ea typeface="Times New Roman" panose="02020603050405020304" pitchFamily="18" charset="0"/>
                <a:cs typeface="Sylfaen" panose="010A0502050306030303" pitchFamily="18" charset="0"/>
              </a:rPr>
              <a:t>სისტემები</a:t>
            </a:r>
            <a:r>
              <a:rPr lang="en-US" sz="2200">
                <a:latin typeface="Sylfaen" panose="010A0502050306030303" pitchFamily="18" charset="0"/>
                <a:ea typeface="Times New Roman" panose="02020603050405020304" pitchFamily="18" charset="0"/>
              </a:rPr>
              <a:t>, </a:t>
            </a:r>
            <a:r>
              <a:rPr lang="en-US" sz="2200">
                <a:latin typeface="Sylfaen" panose="010A0502050306030303" pitchFamily="18" charset="0"/>
                <a:ea typeface="Times New Roman" panose="02020603050405020304" pitchFamily="18" charset="0"/>
                <a:cs typeface="Sylfaen" panose="010A0502050306030303" pitchFamily="18" charset="0"/>
              </a:rPr>
              <a:t>მრავალამოცანიანობა</a:t>
            </a:r>
            <a:r>
              <a:rPr lang="en-US" sz="2200">
                <a:latin typeface="Sylfaen" panose="010A0502050306030303" pitchFamily="18" charset="0"/>
                <a:ea typeface="Times New Roman" panose="02020603050405020304" pitchFamily="18" charset="0"/>
              </a:rPr>
              <a:t>.</a:t>
            </a:r>
            <a:endParaRPr lang="en-US" sz="2200">
              <a:latin typeface="Times New Roman" panose="02020603050405020304" pitchFamily="18" charset="0"/>
              <a:ea typeface="Times New Roman" panose="02020603050405020304" pitchFamily="18" charset="0"/>
            </a:endParaRPr>
          </a:p>
          <a:p>
            <a:pPr lvl="0" algn="ctr">
              <a:lnSpc>
                <a:spcPct val="115000"/>
              </a:lnSpc>
              <a:buSzPts val="1000"/>
              <a:tabLst>
                <a:tab pos="457200" algn="l"/>
              </a:tabLst>
            </a:pPr>
            <a:r>
              <a:rPr lang="en-US" sz="2200">
                <a:latin typeface="Sylfaen" panose="010A0502050306030303" pitchFamily="18" charset="0"/>
                <a:ea typeface="Times New Roman" panose="02020603050405020304" pitchFamily="18" charset="0"/>
                <a:cs typeface="Sylfaen" panose="010A0502050306030303" pitchFamily="18" charset="0"/>
              </a:rPr>
              <a:t>მაგალითი</a:t>
            </a:r>
            <a:r>
              <a:rPr lang="en-US" sz="2200">
                <a:latin typeface="Sylfaen" panose="010A0502050306030303" pitchFamily="18" charset="0"/>
                <a:ea typeface="Times New Roman" panose="02020603050405020304" pitchFamily="18" charset="0"/>
              </a:rPr>
              <a:t>: IBM 360.</a:t>
            </a:r>
            <a:endParaRPr lang="en-US" sz="2200">
              <a:effectLst/>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762" y="1467838"/>
            <a:ext cx="4801235" cy="251968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498975" y="3220085"/>
            <a:ext cx="4645025" cy="3599815"/>
          </a:xfrm>
          <a:prstGeom prst="rect">
            <a:avLst/>
          </a:prstGeom>
        </p:spPr>
      </p:pic>
    </p:spTree>
    <p:extLst>
      <p:ext uri="{BB962C8B-B14F-4D97-AF65-F5344CB8AC3E}">
        <p14:creationId xmlns:p14="http://schemas.microsoft.com/office/powerpoint/2010/main" val="157101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4962" y="1295400"/>
            <a:ext cx="5154706" cy="3505200"/>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4912" y="734728"/>
            <a:ext cx="3095298" cy="2362200"/>
          </a:xfrm>
          <a:prstGeom prst="rect">
            <a:avLst/>
          </a:prstGeom>
        </p:spPr>
      </p:pic>
      <p:sp>
        <p:nvSpPr>
          <p:cNvPr id="6" name="TextBox 5"/>
          <p:cNvSpPr txBox="1"/>
          <p:nvPr/>
        </p:nvSpPr>
        <p:spPr>
          <a:xfrm>
            <a:off x="190901" y="3352800"/>
            <a:ext cx="3703320" cy="2062103"/>
          </a:xfrm>
          <a:prstGeom prst="rect">
            <a:avLst/>
          </a:prstGeom>
          <a:noFill/>
        </p:spPr>
        <p:txBody>
          <a:bodyPr wrap="square" rtlCol="0">
            <a:spAutoFit/>
          </a:bodyPr>
          <a:lstStyle/>
          <a:p>
            <a:pPr algn="ctr"/>
            <a:r>
              <a:rPr lang="ka-GE" sz="1600" dirty="0"/>
              <a:t>1974 წელს ინჟინერმა ტედ ჰოფმა </a:t>
            </a:r>
            <a:r>
              <a:rPr lang="en-US" sz="1600" b="1" dirty="0">
                <a:latin typeface="Sylfaen" panose="010A0502050306030303" pitchFamily="18" charset="0"/>
              </a:rPr>
              <a:t>Intel</a:t>
            </a:r>
            <a:r>
              <a:rPr lang="en-US" sz="1600" dirty="0"/>
              <a:t>-</a:t>
            </a:r>
            <a:r>
              <a:rPr lang="ka-GE" sz="1600" dirty="0"/>
              <a:t>ის კორპორაციაში შექმნა პირველი მიკროპროცესორი, სახელწოდებით </a:t>
            </a:r>
            <a:endParaRPr lang="ka-GE" sz="1600" dirty="0" smtClean="0"/>
          </a:p>
          <a:p>
            <a:pPr algn="ctr"/>
            <a:r>
              <a:rPr lang="en-US" sz="1600" b="1" dirty="0" smtClean="0">
                <a:latin typeface="Sylfaen" panose="010A0502050306030303" pitchFamily="18" charset="0"/>
              </a:rPr>
              <a:t>Intel </a:t>
            </a:r>
            <a:r>
              <a:rPr lang="en-US" sz="1600" b="1" dirty="0">
                <a:latin typeface="Sylfaen" panose="010A0502050306030303" pitchFamily="18" charset="0"/>
              </a:rPr>
              <a:t>4004</a:t>
            </a:r>
            <a:r>
              <a:rPr lang="en-US" sz="1600" dirty="0"/>
              <a:t>. </a:t>
            </a:r>
            <a:r>
              <a:rPr lang="ka-GE" sz="1600" dirty="0"/>
              <a:t>ამ მიკროპროცესორმა საფუძველი ჩაუყარა ახალი თაობის კომპიუტერებს, რომლებიც უფრო სწრაფები და გონიერები გახადა</a:t>
            </a:r>
            <a:endParaRPr lang="en-US" sz="1600" dirty="0"/>
          </a:p>
        </p:txBody>
      </p:sp>
      <p:sp>
        <p:nvSpPr>
          <p:cNvPr id="7" name="TextBox 6"/>
          <p:cNvSpPr txBox="1"/>
          <p:nvPr/>
        </p:nvSpPr>
        <p:spPr>
          <a:xfrm>
            <a:off x="4800600" y="5029200"/>
            <a:ext cx="4114800" cy="646331"/>
          </a:xfrm>
          <a:prstGeom prst="rect">
            <a:avLst/>
          </a:prstGeom>
          <a:noFill/>
        </p:spPr>
        <p:txBody>
          <a:bodyPr wrap="square" rtlCol="0">
            <a:spAutoFit/>
          </a:bodyPr>
          <a:lstStyle/>
          <a:p>
            <a:pPr algn="ctr"/>
            <a:r>
              <a:rPr lang="ka-GE" b="1" dirty="0"/>
              <a:t>ასე გამოიყურებოდა </a:t>
            </a:r>
            <a:r>
              <a:rPr lang="en-US" b="1" dirty="0">
                <a:latin typeface="Sylfaen" panose="010A0502050306030303" pitchFamily="18" charset="0"/>
              </a:rPr>
              <a:t>Apple-</a:t>
            </a:r>
            <a:r>
              <a:rPr lang="ka-GE" b="1" dirty="0" smtClean="0"/>
              <a:t>ის პირველი </a:t>
            </a:r>
            <a:r>
              <a:rPr lang="ka-GE" b="1" dirty="0"/>
              <a:t>პერსონალური კომპიუტერი</a:t>
            </a:r>
            <a:endParaRPr lang="en-US" dirty="0"/>
          </a:p>
        </p:txBody>
      </p:sp>
    </p:spTree>
    <p:extLst>
      <p:ext uri="{BB962C8B-B14F-4D97-AF65-F5344CB8AC3E}">
        <p14:creationId xmlns:p14="http://schemas.microsoft.com/office/powerpoint/2010/main" val="2789078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229600" cy="2959272"/>
          </a:xfrm>
          <a:prstGeom prst="rect">
            <a:avLst/>
          </a:prstGeom>
        </p:spPr>
        <p:txBody>
          <a:bodyPr wrap="square">
            <a:spAutoFit/>
          </a:bodyPr>
          <a:lstStyle/>
          <a:p>
            <a:pPr algn="just">
              <a:lnSpc>
                <a:spcPct val="115000"/>
              </a:lnSpc>
            </a:pPr>
            <a:r>
              <a:rPr lang="en-US">
                <a:latin typeface="Sylfaen" panose="010A0502050306030303" pitchFamily="18" charset="0"/>
                <a:ea typeface="Times New Roman" panose="02020603050405020304" pitchFamily="18" charset="0"/>
              </a:rPr>
              <a:t>IBM PC, ანუ IBM-ის პერსონალური კომპიუტერი, იყო რევოლუციური მიკროკომპიუტერი, რომელიც IBM-მა გამოუშვა 1981 წლის 12 აგვისტოს, რითაც აღნიშნა IBM-ის შესვლა პერსონალური კომპიუტერების ბაზარზე. მისი წარმატება განპირობებული იყო მისი ღია არქიტექტურით, ისეთი მზა კომპონენტების გამოყენებით, როგორიცაა Intel 8088 პროცესორი და Microsoft-ის MS-DOS ოპერაციული სისტემა, და მისი მნიშვნელოვანი გავლენით კორპორატიულ სამყაროზე, რომელმაც სტანდარტიზაცია გაუკეთა „IBM PC-თან თავსებად“ კომპიუტერულ ბაზარს და რევოლუცია მოახდინა საოფისე კომპიუტერების სფეროში.</a:t>
            </a:r>
            <a:endParaRPr lang="en-US">
              <a:effectLst/>
              <a:latin typeface="Times New Roman" panose="02020603050405020304" pitchFamily="18" charset="0"/>
              <a:ea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895600" y="3505200"/>
            <a:ext cx="3733800" cy="2667000"/>
          </a:xfrm>
          <a:prstGeom prst="rect">
            <a:avLst/>
          </a:prstGeom>
        </p:spPr>
      </p:pic>
    </p:spTree>
    <p:extLst>
      <p:ext uri="{BB962C8B-B14F-4D97-AF65-F5344CB8AC3E}">
        <p14:creationId xmlns:p14="http://schemas.microsoft.com/office/powerpoint/2010/main" val="2170500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ka-GE" sz="2400" b="1" smtClean="0">
                <a:latin typeface="Sylfaen" panose="010A0502050306030303" pitchFamily="18" charset="0"/>
              </a:rPr>
              <a:t>ხოლო </a:t>
            </a:r>
            <a:r>
              <a:rPr lang="en-US" sz="2400" b="1" smtClean="0">
                <a:latin typeface="Sylfaen" panose="010A0502050306030303" pitchFamily="18" charset="0"/>
              </a:rPr>
              <a:t>V </a:t>
            </a:r>
            <a:r>
              <a:rPr lang="ka-GE" sz="2400" b="1">
                <a:latin typeface="Sylfaen" panose="010A0502050306030303" pitchFamily="18" charset="0"/>
              </a:rPr>
              <a:t>თაობა, </a:t>
            </a:r>
            <a:r>
              <a:rPr lang="ka-GE" sz="2400" b="1" smtClean="0">
                <a:latin typeface="Sylfaen" panose="010A0502050306030303" pitchFamily="18" charset="0"/>
              </a:rPr>
              <a:t>1985 </a:t>
            </a:r>
            <a:r>
              <a:rPr lang="ka-GE" sz="2400" b="1">
                <a:latin typeface="Sylfaen" panose="010A0502050306030303" pitchFamily="18" charset="0"/>
              </a:rPr>
              <a:t>წლიდან მოყოლებული კომპიუტერების აგება </a:t>
            </a:r>
            <a:r>
              <a:rPr lang="ka-GE" sz="2400" b="1" smtClean="0"/>
              <a:t>დიდ </a:t>
            </a:r>
            <a:r>
              <a:rPr lang="ka-GE" sz="2400" b="1" smtClean="0">
                <a:latin typeface="Sylfaen" panose="010A0502050306030303" pitchFamily="18" charset="0"/>
              </a:rPr>
              <a:t>ინტეგრალურ </a:t>
            </a:r>
            <a:r>
              <a:rPr lang="ka-GE" sz="2400" b="1">
                <a:latin typeface="Sylfaen" panose="010A0502050306030303" pitchFamily="18" charset="0"/>
              </a:rPr>
              <a:t>სქემებზეა </a:t>
            </a:r>
            <a:r>
              <a:rPr lang="ka-GE" sz="2400" b="1" smtClean="0">
                <a:latin typeface="Sylfaen" panose="010A0502050306030303" pitchFamily="18" charset="0"/>
              </a:rPr>
              <a:t>დაფუძნებული</a:t>
            </a:r>
            <a:endParaRPr lang="en-US" sz="2400" b="1"/>
          </a:p>
        </p:txBody>
      </p:sp>
      <p:pic>
        <p:nvPicPr>
          <p:cNvPr id="4098" name="Picture 2" descr="http://seaman.ucoz.net/_fr/1/91191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199790"/>
            <a:ext cx="3657600" cy="2750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524000"/>
            <a:ext cx="5001754" cy="3810000"/>
          </a:xfrm>
          <a:prstGeom prst="rect">
            <a:avLst/>
          </a:prstGeom>
        </p:spPr>
      </p:pic>
    </p:spTree>
    <p:extLst>
      <p:ext uri="{BB962C8B-B14F-4D97-AF65-F5344CB8AC3E}">
        <p14:creationId xmlns:p14="http://schemas.microsoft.com/office/powerpoint/2010/main" val="3745802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38200"/>
            <a:ext cx="7620000" cy="4764381"/>
          </a:xfrm>
          <a:prstGeom prst="rect">
            <a:avLst/>
          </a:prstGeom>
        </p:spPr>
        <p:txBody>
          <a:bodyPr wrap="square">
            <a:spAutoFit/>
          </a:bodyPr>
          <a:lstStyle/>
          <a:p>
            <a:pPr>
              <a:lnSpc>
                <a:spcPct val="115000"/>
              </a:lnSpc>
            </a:pPr>
            <a:r>
              <a:rPr lang="en-US" sz="4000" b="1">
                <a:latin typeface="Sylfaen" panose="010A0502050306030303" pitchFamily="18" charset="0"/>
                <a:ea typeface="Times New Roman" panose="02020603050405020304" pitchFamily="18" charset="0"/>
                <a:cs typeface="Sylfaen" panose="010A0502050306030303" pitchFamily="18" charset="0"/>
              </a:rPr>
              <a:t>თანამედროვე</a:t>
            </a:r>
            <a:r>
              <a:rPr lang="en-US" sz="4000" b="1">
                <a:latin typeface="Sylfaen" panose="010A0502050306030303" pitchFamily="18" charset="0"/>
                <a:ea typeface="Times New Roman" panose="02020603050405020304" pitchFamily="18" charset="0"/>
              </a:rPr>
              <a:t> </a:t>
            </a:r>
            <a:r>
              <a:rPr lang="en-US" sz="4000" b="1">
                <a:latin typeface="Sylfaen" panose="010A0502050306030303" pitchFamily="18" charset="0"/>
                <a:ea typeface="Times New Roman" panose="02020603050405020304" pitchFamily="18" charset="0"/>
                <a:cs typeface="Sylfaen" panose="010A0502050306030303" pitchFamily="18" charset="0"/>
              </a:rPr>
              <a:t>და</a:t>
            </a:r>
            <a:r>
              <a:rPr lang="en-US" sz="4000" b="1">
                <a:latin typeface="Sylfaen" panose="010A0502050306030303" pitchFamily="18" charset="0"/>
                <a:ea typeface="Times New Roman" panose="02020603050405020304" pitchFamily="18" charset="0"/>
              </a:rPr>
              <a:t> </a:t>
            </a:r>
            <a:r>
              <a:rPr lang="en-US" sz="4000" b="1">
                <a:latin typeface="Sylfaen" panose="010A0502050306030303" pitchFamily="18" charset="0"/>
                <a:ea typeface="Times New Roman" panose="02020603050405020304" pitchFamily="18" charset="0"/>
                <a:cs typeface="Sylfaen" panose="010A0502050306030303" pitchFamily="18" charset="0"/>
              </a:rPr>
              <a:t>მომავალი</a:t>
            </a:r>
            <a:endParaRPr lang="en-US" sz="4000" b="1">
              <a:latin typeface="Times New Roman" panose="02020603050405020304" pitchFamily="18" charset="0"/>
              <a:ea typeface="Times New Roman" panose="02020603050405020304" pitchFamily="18" charset="0"/>
            </a:endParaRPr>
          </a:p>
          <a:p>
            <a:pPr marL="457200" lvl="0" indent="-457200">
              <a:lnSpc>
                <a:spcPct val="115000"/>
              </a:lnSpc>
              <a:buSzPts val="1000"/>
              <a:buFont typeface="Wingdings" panose="05000000000000000000" pitchFamily="2" charset="2"/>
              <a:buChar char="q"/>
              <a:tabLst>
                <a:tab pos="457200" algn="l"/>
              </a:tabLst>
            </a:pPr>
            <a:r>
              <a:rPr lang="en-US" sz="3200">
                <a:latin typeface="Sylfaen" panose="010A0502050306030303" pitchFamily="18" charset="0"/>
                <a:ea typeface="Times New Roman" panose="02020603050405020304" pitchFamily="18" charset="0"/>
                <a:cs typeface="Sylfaen" panose="010A0502050306030303" pitchFamily="18" charset="0"/>
              </a:rPr>
              <a:t>ხელოვნური</a:t>
            </a:r>
            <a:r>
              <a:rPr lang="en-US" sz="3200">
                <a:latin typeface="Sylfaen" panose="010A0502050306030303" pitchFamily="18" charset="0"/>
                <a:ea typeface="Times New Roman" panose="02020603050405020304" pitchFamily="18" charset="0"/>
              </a:rPr>
              <a:t> </a:t>
            </a:r>
            <a:r>
              <a:rPr lang="en-US" sz="3200">
                <a:latin typeface="Sylfaen" panose="010A0502050306030303" pitchFamily="18" charset="0"/>
                <a:ea typeface="Times New Roman" panose="02020603050405020304" pitchFamily="18" charset="0"/>
                <a:cs typeface="Sylfaen" panose="010A0502050306030303" pitchFamily="18" charset="0"/>
              </a:rPr>
              <a:t>ინტელექტი</a:t>
            </a:r>
            <a:r>
              <a:rPr lang="en-US" sz="3200">
                <a:latin typeface="Sylfaen" panose="010A0502050306030303" pitchFamily="18" charset="0"/>
                <a:ea typeface="Times New Roman" panose="02020603050405020304" pitchFamily="18" charset="0"/>
              </a:rPr>
              <a:t> </a:t>
            </a:r>
            <a:r>
              <a:rPr lang="en-US" sz="3200">
                <a:latin typeface="Sylfaen" panose="010A0502050306030303" pitchFamily="18" charset="0"/>
                <a:ea typeface="Times New Roman" panose="02020603050405020304" pitchFamily="18" charset="0"/>
              </a:rPr>
              <a:t>(</a:t>
            </a:r>
            <a:r>
              <a:rPr lang="en-US" sz="3200" smtClean="0">
                <a:latin typeface="Sylfaen" panose="010A0502050306030303" pitchFamily="18" charset="0"/>
                <a:ea typeface="Times New Roman" panose="02020603050405020304" pitchFamily="18" charset="0"/>
              </a:rPr>
              <a:t>AI)</a:t>
            </a:r>
            <a:r>
              <a:rPr lang="ka-GE" sz="3200" smtClean="0">
                <a:latin typeface="Sylfaen" panose="010A0502050306030303" pitchFamily="18" charset="0"/>
                <a:ea typeface="Times New Roman" panose="02020603050405020304" pitchFamily="18" charset="0"/>
              </a:rPr>
              <a:t>;</a:t>
            </a:r>
          </a:p>
          <a:p>
            <a:pPr marL="457200" lvl="0" indent="-457200">
              <a:lnSpc>
                <a:spcPct val="115000"/>
              </a:lnSpc>
              <a:buSzPts val="1000"/>
              <a:buFont typeface="Wingdings" panose="05000000000000000000" pitchFamily="2" charset="2"/>
              <a:buChar char="q"/>
              <a:tabLst>
                <a:tab pos="457200" algn="l"/>
              </a:tabLst>
            </a:pPr>
            <a:r>
              <a:rPr lang="en-US" sz="3200" smtClean="0">
                <a:latin typeface="Sylfaen" panose="010A0502050306030303" pitchFamily="18" charset="0"/>
                <a:ea typeface="Times New Roman" panose="02020603050405020304" pitchFamily="18" charset="0"/>
                <a:cs typeface="Sylfaen" panose="010A0502050306030303" pitchFamily="18" charset="0"/>
              </a:rPr>
              <a:t>ნეირომორფული</a:t>
            </a:r>
            <a:r>
              <a:rPr lang="en-US" sz="3200" smtClean="0">
                <a:latin typeface="Sylfaen" panose="010A0502050306030303" pitchFamily="18" charset="0"/>
                <a:ea typeface="Times New Roman" panose="02020603050405020304" pitchFamily="18" charset="0"/>
              </a:rPr>
              <a:t> </a:t>
            </a:r>
            <a:r>
              <a:rPr lang="en-US" sz="3200" smtClean="0">
                <a:latin typeface="Sylfaen" panose="010A0502050306030303" pitchFamily="18" charset="0"/>
                <a:ea typeface="Times New Roman" panose="02020603050405020304" pitchFamily="18" charset="0"/>
                <a:cs typeface="Sylfaen" panose="010A0502050306030303" pitchFamily="18" charset="0"/>
              </a:rPr>
              <a:t>სისტემები</a:t>
            </a:r>
            <a:r>
              <a:rPr lang="ka-GE" sz="3200" smtClean="0">
                <a:latin typeface="Sylfaen" panose="010A0502050306030303" pitchFamily="18" charset="0"/>
                <a:ea typeface="Times New Roman" panose="02020603050405020304" pitchFamily="18" charset="0"/>
                <a:cs typeface="Sylfaen" panose="010A0502050306030303" pitchFamily="18" charset="0"/>
              </a:rPr>
              <a:t>;</a:t>
            </a:r>
          </a:p>
          <a:p>
            <a:pPr marL="457200" lvl="0" indent="-457200">
              <a:lnSpc>
                <a:spcPct val="115000"/>
              </a:lnSpc>
              <a:buSzPts val="1000"/>
              <a:buFont typeface="Wingdings" panose="05000000000000000000" pitchFamily="2" charset="2"/>
              <a:buChar char="q"/>
              <a:tabLst>
                <a:tab pos="457200" algn="l"/>
              </a:tabLst>
            </a:pPr>
            <a:r>
              <a:rPr lang="en-US" sz="3200" smtClean="0">
                <a:latin typeface="Sylfaen" panose="010A0502050306030303" pitchFamily="18" charset="0"/>
                <a:ea typeface="Times New Roman" panose="02020603050405020304" pitchFamily="18" charset="0"/>
                <a:cs typeface="Sylfaen" panose="010A0502050306030303" pitchFamily="18" charset="0"/>
              </a:rPr>
              <a:t>კვანტური</a:t>
            </a:r>
            <a:r>
              <a:rPr lang="en-US" sz="3200" smtClean="0">
                <a:latin typeface="Sylfaen" panose="010A0502050306030303" pitchFamily="18" charset="0"/>
                <a:ea typeface="Times New Roman" panose="02020603050405020304" pitchFamily="18" charset="0"/>
              </a:rPr>
              <a:t> </a:t>
            </a:r>
            <a:r>
              <a:rPr lang="en-US" sz="3200" smtClean="0">
                <a:latin typeface="Sylfaen" panose="010A0502050306030303" pitchFamily="18" charset="0"/>
                <a:ea typeface="Times New Roman" panose="02020603050405020304" pitchFamily="18" charset="0"/>
                <a:cs typeface="Sylfaen" panose="010A0502050306030303" pitchFamily="18" charset="0"/>
              </a:rPr>
              <a:t>კომპიუტერები</a:t>
            </a:r>
            <a:r>
              <a:rPr lang="ka-GE" sz="3200" smtClean="0">
                <a:latin typeface="Sylfaen" panose="010A0502050306030303" pitchFamily="18" charset="0"/>
                <a:ea typeface="Times New Roman" panose="02020603050405020304" pitchFamily="18" charset="0"/>
                <a:cs typeface="Sylfaen" panose="010A0502050306030303" pitchFamily="18" charset="0"/>
              </a:rPr>
              <a:t>;</a:t>
            </a:r>
            <a:endParaRPr lang="en-US" sz="3200">
              <a:latin typeface="Times New Roman" panose="02020603050405020304" pitchFamily="18" charset="0"/>
              <a:ea typeface="Times New Roman" panose="02020603050405020304" pitchFamily="18" charset="0"/>
            </a:endParaRPr>
          </a:p>
          <a:p>
            <a:pPr marL="457200" lvl="0" indent="-457200">
              <a:lnSpc>
                <a:spcPct val="115000"/>
              </a:lnSpc>
              <a:buSzPts val="1000"/>
              <a:buFont typeface="Wingdings" panose="05000000000000000000" pitchFamily="2" charset="2"/>
              <a:buChar char="q"/>
              <a:tabLst>
                <a:tab pos="457200" algn="l"/>
              </a:tabLst>
            </a:pPr>
            <a:r>
              <a:rPr lang="en-US" sz="3200">
                <a:latin typeface="Sylfaen" panose="010A0502050306030303" pitchFamily="18" charset="0"/>
                <a:ea typeface="Times New Roman" panose="02020603050405020304" pitchFamily="18" charset="0"/>
                <a:cs typeface="Sylfaen" panose="010A0502050306030303" pitchFamily="18" charset="0"/>
              </a:rPr>
              <a:t>კომპიუტერები</a:t>
            </a:r>
            <a:r>
              <a:rPr lang="en-US" sz="3200">
                <a:latin typeface="Sylfaen" panose="010A0502050306030303" pitchFamily="18" charset="0"/>
                <a:ea typeface="Times New Roman" panose="02020603050405020304" pitchFamily="18" charset="0"/>
              </a:rPr>
              <a:t> </a:t>
            </a:r>
            <a:r>
              <a:rPr lang="en-US" sz="3200">
                <a:latin typeface="Sylfaen" panose="010A0502050306030303" pitchFamily="18" charset="0"/>
                <a:ea typeface="Times New Roman" panose="02020603050405020304" pitchFamily="18" charset="0"/>
                <a:cs typeface="Sylfaen" panose="010A0502050306030303" pitchFamily="18" charset="0"/>
              </a:rPr>
              <a:t>შეძლებენ</a:t>
            </a:r>
            <a:r>
              <a:rPr lang="en-US" sz="3200">
                <a:latin typeface="Sylfaen" panose="010A0502050306030303" pitchFamily="18" charset="0"/>
                <a:ea typeface="Times New Roman" panose="02020603050405020304" pitchFamily="18" charset="0"/>
              </a:rPr>
              <a:t>:</a:t>
            </a:r>
            <a:endParaRPr lang="en-US" sz="3200">
              <a:latin typeface="Times New Roman" panose="02020603050405020304" pitchFamily="18" charset="0"/>
              <a:ea typeface="Times New Roman" panose="02020603050405020304" pitchFamily="18" charset="0"/>
            </a:endParaRPr>
          </a:p>
          <a:p>
            <a:pPr marL="914400" lvl="1" indent="-457200">
              <a:lnSpc>
                <a:spcPct val="115000"/>
              </a:lnSpc>
              <a:buSzPts val="1000"/>
              <a:buFont typeface="Wingdings" panose="05000000000000000000" pitchFamily="2" charset="2"/>
              <a:buChar char="Ø"/>
              <a:tabLst>
                <a:tab pos="914400" algn="l"/>
              </a:tabLst>
            </a:pPr>
            <a:r>
              <a:rPr lang="en-US" sz="3200">
                <a:latin typeface="Sylfaen" panose="010A0502050306030303" pitchFamily="18" charset="0"/>
                <a:ea typeface="Times New Roman" panose="02020603050405020304" pitchFamily="18" charset="0"/>
                <a:cs typeface="Sylfaen" panose="010A0502050306030303" pitchFamily="18" charset="0"/>
              </a:rPr>
              <a:t>ბუნებრივი</a:t>
            </a:r>
            <a:r>
              <a:rPr lang="en-US" sz="3200">
                <a:latin typeface="Sylfaen" panose="010A0502050306030303" pitchFamily="18" charset="0"/>
                <a:ea typeface="Times New Roman" panose="02020603050405020304" pitchFamily="18" charset="0"/>
                <a:cs typeface="Times New Roman" panose="02020603050405020304" pitchFamily="18" charset="0"/>
              </a:rPr>
              <a:t> </a:t>
            </a:r>
            <a:r>
              <a:rPr lang="en-US" sz="3200">
                <a:latin typeface="Sylfaen" panose="010A0502050306030303" pitchFamily="18" charset="0"/>
                <a:ea typeface="Times New Roman" panose="02020603050405020304" pitchFamily="18" charset="0"/>
                <a:cs typeface="Sylfaen" panose="010A0502050306030303" pitchFamily="18" charset="0"/>
              </a:rPr>
              <a:t>ენების</a:t>
            </a:r>
            <a:r>
              <a:rPr lang="en-US" sz="3200">
                <a:latin typeface="Sylfaen" panose="010A0502050306030303" pitchFamily="18" charset="0"/>
                <a:ea typeface="Times New Roman" panose="02020603050405020304" pitchFamily="18" charset="0"/>
                <a:cs typeface="Times New Roman" panose="02020603050405020304" pitchFamily="18" charset="0"/>
              </a:rPr>
              <a:t> </a:t>
            </a:r>
            <a:r>
              <a:rPr lang="en-US" sz="3200" smtClean="0">
                <a:latin typeface="Sylfaen" panose="010A0502050306030303" pitchFamily="18" charset="0"/>
                <a:ea typeface="Times New Roman" panose="02020603050405020304" pitchFamily="18" charset="0"/>
                <a:cs typeface="Sylfaen" panose="010A0502050306030303" pitchFamily="18" charset="0"/>
              </a:rPr>
              <a:t>დამუშავებას</a:t>
            </a:r>
            <a:r>
              <a:rPr lang="ka-GE" sz="3200" smtClean="0">
                <a:latin typeface="Sylfaen" panose="010A0502050306030303" pitchFamily="18" charset="0"/>
                <a:ea typeface="Times New Roman" panose="02020603050405020304" pitchFamily="18" charset="0"/>
                <a:cs typeface="Sylfaen" panose="010A0502050306030303" pitchFamily="18" charset="0"/>
              </a:rPr>
              <a: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457200">
              <a:lnSpc>
                <a:spcPct val="115000"/>
              </a:lnSpc>
              <a:buSzPts val="1000"/>
              <a:buFont typeface="Wingdings" panose="05000000000000000000" pitchFamily="2" charset="2"/>
              <a:buChar char="Ø"/>
              <a:tabLst>
                <a:tab pos="914400" algn="l"/>
              </a:tabLst>
            </a:pPr>
            <a:r>
              <a:rPr lang="en-US" sz="3200">
                <a:latin typeface="Sylfaen" panose="010A0502050306030303" pitchFamily="18" charset="0"/>
                <a:ea typeface="Times New Roman" panose="02020603050405020304" pitchFamily="18" charset="0"/>
                <a:cs typeface="Sylfaen" panose="010A0502050306030303" pitchFamily="18" charset="0"/>
              </a:rPr>
              <a:t>თვითსწავლის</a:t>
            </a:r>
            <a:r>
              <a:rPr lang="en-US" sz="3200">
                <a:latin typeface="Sylfaen" panose="010A0502050306030303" pitchFamily="18" charset="0"/>
                <a:ea typeface="Times New Roman" panose="02020603050405020304" pitchFamily="18" charset="0"/>
                <a:cs typeface="Times New Roman" panose="02020603050405020304" pitchFamily="18" charset="0"/>
              </a:rPr>
              <a:t> </a:t>
            </a:r>
            <a:r>
              <a:rPr lang="en-US" sz="3200" smtClean="0">
                <a:latin typeface="Sylfaen" panose="010A0502050306030303" pitchFamily="18" charset="0"/>
                <a:ea typeface="Times New Roman" panose="02020603050405020304" pitchFamily="18" charset="0"/>
                <a:cs typeface="Sylfaen" panose="010A0502050306030303" pitchFamily="18" charset="0"/>
              </a:rPr>
              <a:t>უნარს</a:t>
            </a:r>
            <a:r>
              <a:rPr lang="ka-GE" sz="3200" smtClean="0">
                <a:latin typeface="Sylfaen" panose="010A0502050306030303" pitchFamily="18" charset="0"/>
                <a:ea typeface="Times New Roman" panose="02020603050405020304" pitchFamily="18" charset="0"/>
                <a:cs typeface="Sylfaen" panose="010A0502050306030303" pitchFamily="18" charset="0"/>
              </a:rPr>
              <a: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457200">
              <a:lnSpc>
                <a:spcPct val="115000"/>
              </a:lnSpc>
              <a:buSzPts val="1000"/>
              <a:buFont typeface="Wingdings" panose="05000000000000000000" pitchFamily="2" charset="2"/>
              <a:buChar char="Ø"/>
              <a:tabLst>
                <a:tab pos="914400" algn="l"/>
              </a:tabLst>
            </a:pPr>
            <a:r>
              <a:rPr lang="en-US" sz="3200">
                <a:latin typeface="Sylfaen" panose="010A0502050306030303" pitchFamily="18" charset="0"/>
                <a:ea typeface="Times New Roman" panose="02020603050405020304" pitchFamily="18" charset="0"/>
                <a:cs typeface="Sylfaen" panose="010A0502050306030303" pitchFamily="18" charset="0"/>
              </a:rPr>
              <a:t>სუპერსწრაფ</a:t>
            </a:r>
            <a:r>
              <a:rPr lang="en-US" sz="3200">
                <a:latin typeface="Sylfaen" panose="010A0502050306030303" pitchFamily="18" charset="0"/>
                <a:ea typeface="Times New Roman" panose="02020603050405020304" pitchFamily="18" charset="0"/>
                <a:cs typeface="Times New Roman" panose="02020603050405020304" pitchFamily="18" charset="0"/>
              </a:rPr>
              <a:t> </a:t>
            </a:r>
            <a:r>
              <a:rPr lang="en-US" sz="3200" smtClean="0">
                <a:latin typeface="Sylfaen" panose="010A0502050306030303" pitchFamily="18" charset="0"/>
                <a:ea typeface="Times New Roman" panose="02020603050405020304" pitchFamily="18" charset="0"/>
                <a:cs typeface="Sylfaen" panose="010A0502050306030303" pitchFamily="18" charset="0"/>
              </a:rPr>
              <a:t>გამოთვლებს</a:t>
            </a:r>
            <a:r>
              <a:rPr lang="ka-GE" sz="3200" smtClean="0">
                <a:latin typeface="Sylfaen" panose="010A0502050306030303" pitchFamily="18" charset="0"/>
                <a:ea typeface="Times New Roman" panose="02020603050405020304" pitchFamily="18" charset="0"/>
                <a:cs typeface="Sylfaen" panose="010A0502050306030303" pitchFamily="18" charset="0"/>
              </a:rPr>
              <a:t>.</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945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350"/>
            <a:ext cx="8229600" cy="1249362"/>
          </a:xfrm>
        </p:spPr>
        <p:txBody>
          <a:bodyPr>
            <a:normAutofit fontScale="90000"/>
          </a:bodyPr>
          <a:lstStyle/>
          <a:p>
            <a:r>
              <a:rPr lang="ka-GE" sz="2800" b="1" smtClean="0">
                <a:latin typeface="Sylfaen" pitchFamily="18" charset="0"/>
              </a:rPr>
              <a:t>ჩინეთში </a:t>
            </a:r>
            <a:r>
              <a:rPr lang="ka-GE" sz="2800" b="1" smtClean="0">
                <a:latin typeface="Sylfaen" pitchFamily="18" charset="0"/>
              </a:rPr>
              <a:t>გააუმჯობესეს </a:t>
            </a:r>
            <a:r>
              <a:rPr lang="ka-GE" sz="2800" b="1" dirty="0" smtClean="0">
                <a:latin typeface="Sylfaen" pitchFamily="18" charset="0"/>
              </a:rPr>
              <a:t>აბაკა </a:t>
            </a:r>
            <a:r>
              <a:rPr lang="ka-GE" sz="2800" b="1" smtClean="0">
                <a:latin typeface="Sylfaen" pitchFamily="18" charset="0"/>
              </a:rPr>
              <a:t>და შექმნეს </a:t>
            </a:r>
            <a:r>
              <a:rPr lang="ka-GE" sz="2800" b="1" dirty="0" smtClean="0">
                <a:latin typeface="Sylfaen" pitchFamily="18" charset="0"/>
              </a:rPr>
              <a:t>საანგარიშო ხელსაწყო - </a:t>
            </a:r>
            <a:r>
              <a:rPr lang="ka-GE" sz="2800" b="1" smtClean="0">
                <a:latin typeface="Sylfaen" pitchFamily="18" charset="0"/>
              </a:rPr>
              <a:t>სუანპანი</a:t>
            </a:r>
            <a:r>
              <a:rPr lang="ka-GE" sz="2800" b="1" smtClean="0">
                <a:latin typeface="Sylfaen" pitchFamily="18" charset="0"/>
              </a:rPr>
              <a:t>. </a:t>
            </a:r>
            <a:br>
              <a:rPr lang="ka-GE" sz="2800" b="1" smtClean="0">
                <a:latin typeface="Sylfaen" pitchFamily="18" charset="0"/>
              </a:rPr>
            </a:br>
            <a:r>
              <a:rPr lang="ka-GE" sz="2800" b="1" smtClean="0">
                <a:latin typeface="Sylfaen" pitchFamily="18" charset="0"/>
              </a:rPr>
              <a:t>ჩვენთან კი გამოიყენება საანგარიშო</a:t>
            </a:r>
            <a:endParaRPr lang="en-US" sz="2800" b="1" dirty="0">
              <a:latin typeface="Sylfae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905000"/>
            <a:ext cx="3946922" cy="4572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 y="2057400"/>
            <a:ext cx="4874913" cy="2743200"/>
          </a:xfrm>
          <a:prstGeom prst="rect">
            <a:avLst/>
          </a:prstGeom>
        </p:spPr>
      </p:pic>
    </p:spTree>
    <p:extLst>
      <p:ext uri="{BB962C8B-B14F-4D97-AF65-F5344CB8AC3E}">
        <p14:creationId xmlns:p14="http://schemas.microsoft.com/office/powerpoint/2010/main" val="1026123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normAutofit fontScale="90000"/>
          </a:bodyPr>
          <a:lstStyle/>
          <a:p>
            <a:r>
              <a:rPr lang="ka-GE">
                <a:latin typeface="Sylfaen" pitchFamily="18" charset="0"/>
              </a:rPr>
              <a:t>გ</a:t>
            </a:r>
            <a:r>
              <a:rPr lang="ka-GE" smtClean="0">
                <a:latin typeface="Sylfaen" pitchFamily="18" charset="0"/>
              </a:rPr>
              <a:t>მადლობთ ყურადღებისათვის!</a:t>
            </a:r>
            <a:endParaRPr lang="en-US" dirty="0">
              <a:latin typeface="Sylfaen" pitchFamily="18" charset="0"/>
            </a:endParaRPr>
          </a:p>
        </p:txBody>
      </p:sp>
    </p:spTree>
    <p:extLst>
      <p:ext uri="{BB962C8B-B14F-4D97-AF65-F5344CB8AC3E}">
        <p14:creationId xmlns:p14="http://schemas.microsoft.com/office/powerpoint/2010/main" val="649818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19" y="5257800"/>
            <a:ext cx="7772400" cy="1362075"/>
          </a:xfrm>
        </p:spPr>
        <p:txBody>
          <a:bodyPr>
            <a:noAutofit/>
          </a:bodyPr>
          <a:lstStyle/>
          <a:p>
            <a:pPr algn="ctr"/>
            <a:r>
              <a:rPr lang="en-US" sz="1800" b="0"/>
              <a:t>ანტიკითერას </a:t>
            </a:r>
            <a:r>
              <a:rPr lang="en-US" sz="1800" b="0" smtClean="0"/>
              <a:t>მექანიზმი</a:t>
            </a:r>
            <a:r>
              <a:rPr lang="ka-GE" sz="1800" b="0" smtClean="0"/>
              <a:t> </a:t>
            </a:r>
            <a:r>
              <a:rPr lang="en-US" sz="1800" b="0" smtClean="0"/>
              <a:t>- </a:t>
            </a:r>
            <a:r>
              <a:rPr lang="en-US" sz="1800" b="0"/>
              <a:t>მექანიკური მოწყობილობა, ნაპოვნია 1900 წელს, ბერძნული კუნძული ანტიკითერას სიახლოვეს ჩაძირულ უძველეს ხომალდზე. თარიღდება დაახ. ძვ. წ. 100-150 წლით. ამჟამად ინახება ათენის ეროვნულ არქეოლოგიურ მუზეუმში.</a:t>
            </a:r>
          </a:p>
        </p:txBody>
      </p:sp>
      <p:sp>
        <p:nvSpPr>
          <p:cNvPr id="3" name="Text Placeholder 2"/>
          <p:cNvSpPr>
            <a:spLocks noGrp="1"/>
          </p:cNvSpPr>
          <p:nvPr>
            <p:ph type="body" idx="1"/>
          </p:nvPr>
        </p:nvSpPr>
        <p:spPr>
          <a:xfrm>
            <a:off x="495298" y="789355"/>
            <a:ext cx="8153399" cy="1308759"/>
          </a:xfrm>
        </p:spPr>
        <p:txBody>
          <a:bodyPr>
            <a:normAutofit/>
          </a:bodyPr>
          <a:lstStyle/>
          <a:p>
            <a:pPr lvl="0" algn="ctr"/>
            <a:r>
              <a:rPr lang="en-US" sz="1800" smtClean="0">
                <a:solidFill>
                  <a:schemeClr val="tx1"/>
                </a:solidFill>
                <a:latin typeface="Sylfaen" panose="010A0502050306030303" pitchFamily="18" charset="0"/>
              </a:rPr>
              <a:t>ძველი </a:t>
            </a:r>
            <a:r>
              <a:rPr lang="en-US" sz="1800">
                <a:solidFill>
                  <a:schemeClr val="tx1"/>
                </a:solidFill>
                <a:latin typeface="Sylfaen" panose="010A0502050306030303" pitchFamily="18" charset="0"/>
              </a:rPr>
              <a:t>საბერძნეთის მექანიკური </a:t>
            </a:r>
            <a:r>
              <a:rPr lang="en-US" sz="1800">
                <a:solidFill>
                  <a:schemeClr val="tx1"/>
                </a:solidFill>
                <a:latin typeface="Sylfaen" panose="010A0502050306030303" pitchFamily="18" charset="0"/>
              </a:rPr>
              <a:t>მოწყობილობა </a:t>
            </a:r>
            <a:r>
              <a:rPr lang="en-US" sz="1800" smtClean="0">
                <a:solidFill>
                  <a:schemeClr val="tx1"/>
                </a:solidFill>
                <a:latin typeface="Sylfaen" panose="010A0502050306030303" pitchFamily="18" charset="0"/>
              </a:rPr>
              <a:t>ასტრონომიული </a:t>
            </a:r>
            <a:r>
              <a:rPr lang="en-US" sz="1800">
                <a:solidFill>
                  <a:schemeClr val="tx1"/>
                </a:solidFill>
                <a:latin typeface="Sylfaen" panose="010A0502050306030303" pitchFamily="18" charset="0"/>
              </a:rPr>
              <a:t>ციკლების გამოსათვლელად.</a:t>
            </a:r>
          </a:p>
          <a:p>
            <a:pPr lvl="0" algn="ctr"/>
            <a:r>
              <a:rPr lang="en-US" sz="1800">
                <a:solidFill>
                  <a:schemeClr val="tx1"/>
                </a:solidFill>
                <a:latin typeface="Sylfaen" panose="010A0502050306030303" pitchFamily="18" charset="0"/>
              </a:rPr>
              <a:t>ითვლება პირველი ანალოგური კომპიუტერის წინამორბედად.</a:t>
            </a:r>
          </a:p>
          <a:p>
            <a:pPr lvl="0" algn="ctr"/>
            <a:r>
              <a:rPr lang="en-US" sz="1800">
                <a:solidFill>
                  <a:schemeClr val="tx1"/>
                </a:solidFill>
                <a:latin typeface="Sylfaen" panose="010A0502050306030303" pitchFamily="18" charset="0"/>
              </a:rPr>
              <a:t>ტექნოლოგია: მექანიკური აღჭურვილობა, ხის და სპილენძის </a:t>
            </a:r>
            <a:r>
              <a:rPr lang="en-US" sz="1800">
                <a:solidFill>
                  <a:schemeClr val="tx1"/>
                </a:solidFill>
                <a:latin typeface="Sylfaen" panose="010A0502050306030303" pitchFamily="18" charset="0"/>
              </a:rPr>
              <a:t>ნაწილი</a:t>
            </a:r>
            <a:r>
              <a:rPr lang="en-US" sz="1800" smtClean="0">
                <a:solidFill>
                  <a:schemeClr val="tx1"/>
                </a:solidFill>
                <a:latin typeface="Sylfaen" panose="010A0502050306030303" pitchFamily="18" charset="0"/>
              </a:rPr>
              <a:t>.</a:t>
            </a:r>
            <a:endParaRPr lang="en-US" sz="1800" b="1">
              <a:solidFill>
                <a:schemeClr val="tx1"/>
              </a:solidFill>
              <a:latin typeface="Sylfaen" panose="010A0502050306030303" pitchFamily="18" charset="0"/>
            </a:endParaRPr>
          </a:p>
        </p:txBody>
      </p:sp>
      <p:sp>
        <p:nvSpPr>
          <p:cNvPr id="4" name="TextBox 3"/>
          <p:cNvSpPr txBox="1"/>
          <p:nvPr/>
        </p:nvSpPr>
        <p:spPr>
          <a:xfrm>
            <a:off x="780255" y="73490"/>
            <a:ext cx="7583487" cy="824841"/>
          </a:xfrm>
          <a:prstGeom prst="rect">
            <a:avLst/>
          </a:prstGeom>
          <a:noFill/>
        </p:spPr>
        <p:txBody>
          <a:bodyPr wrap="square" rtlCol="0">
            <a:spAutoFit/>
          </a:bodyPr>
          <a:lstStyle/>
          <a:p>
            <a:pPr algn="ctr">
              <a:lnSpc>
                <a:spcPct val="170000"/>
              </a:lnSpc>
            </a:pPr>
            <a:r>
              <a:rPr lang="en-US" sz="2800" b="1">
                <a:latin typeface="Sylfaen" panose="010A0502050306030303" pitchFamily="18" charset="0"/>
              </a:rPr>
              <a:t>ანტიკი</a:t>
            </a:r>
            <a:r>
              <a:rPr lang="ka-GE" sz="2800" b="1">
                <a:latin typeface="Sylfaen" panose="010A0502050306030303" pitchFamily="18" charset="0"/>
              </a:rPr>
              <a:t>თ</a:t>
            </a:r>
            <a:r>
              <a:rPr lang="en-US" sz="2800" b="1">
                <a:latin typeface="Sylfaen" panose="010A0502050306030303" pitchFamily="18" charset="0"/>
              </a:rPr>
              <a:t>ერას მექანიზმი (ძვ. წ. II ს.)</a:t>
            </a:r>
            <a:endParaRPr lang="ka-GE" sz="2800" b="1">
              <a:latin typeface="Sylfaen" panose="010A0502050306030303"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957509" y="2276194"/>
            <a:ext cx="3228975" cy="2879725"/>
          </a:xfrm>
          <a:prstGeom prst="rect">
            <a:avLst/>
          </a:prstGeom>
        </p:spPr>
      </p:pic>
    </p:spTree>
    <p:extLst>
      <p:ext uri="{BB962C8B-B14F-4D97-AF65-F5344CB8AC3E}">
        <p14:creationId xmlns:p14="http://schemas.microsoft.com/office/powerpoint/2010/main" val="398137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93718"/>
            <a:ext cx="8001000" cy="4319067"/>
          </a:xfrm>
          <a:prstGeom prst="rect">
            <a:avLst/>
          </a:prstGeom>
        </p:spPr>
        <p:txBody>
          <a:bodyPr wrap="square">
            <a:spAutoFit/>
          </a:bodyPr>
          <a:lstStyle/>
          <a:p>
            <a:pPr algn="just">
              <a:lnSpc>
                <a:spcPct val="115000"/>
              </a:lnSpc>
              <a:spcBef>
                <a:spcPts val="600"/>
              </a:spcBef>
              <a:spcAft>
                <a:spcPts val="1200"/>
              </a:spcAft>
            </a:pPr>
            <a:r>
              <a:rPr lang="en-US" sz="2400" b="1">
                <a:latin typeface="Sylfaen" panose="010A0502050306030303" pitchFamily="18" charset="0"/>
                <a:ea typeface="Times New Roman" panose="02020603050405020304" pitchFamily="18" charset="0"/>
                <a:cs typeface="Arial" panose="020B0604020202020204" pitchFamily="34" charset="0"/>
              </a:rPr>
              <a:t>1492 </a:t>
            </a:r>
            <a:r>
              <a:rPr lang="en-US" sz="2400" b="1">
                <a:latin typeface="Sylfaen" panose="010A0502050306030303" pitchFamily="18" charset="0"/>
                <a:ea typeface="Times New Roman" panose="02020603050405020304" pitchFamily="18" charset="0"/>
                <a:cs typeface="Sylfaen" panose="010A0502050306030303" pitchFamily="18" charset="0"/>
              </a:rPr>
              <a:t>წელი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ლეონარდო</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და</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ვინჩის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ka-GE" sz="2400" b="1">
                <a:ea typeface="Times New Roman" panose="02020603050405020304" pitchFamily="18" charset="0"/>
                <a:cs typeface="Times New Roman" panose="02020603050405020304" pitchFamily="18" charset="0"/>
              </a:rPr>
              <a:t>(</a:t>
            </a:r>
            <a:r>
              <a:rPr lang="ka-GE" sz="2400" b="1">
                <a:ea typeface="Times New Roman" panose="02020603050405020304" pitchFamily="18" charset="0"/>
                <a:cs typeface="Sylfaen" panose="010A0502050306030303" pitchFamily="18" charset="0"/>
              </a:rPr>
              <a:t>იტალიელი</a:t>
            </a:r>
            <a:r>
              <a:rPr lang="ka-GE" sz="2400" b="1">
                <a:ea typeface="Times New Roman" panose="02020603050405020304" pitchFamily="18" charset="0"/>
                <a:cs typeface="Times New Roman" panose="02020603050405020304" pitchFamily="18" charset="0"/>
              </a:rPr>
              <a:t> </a:t>
            </a:r>
            <a:r>
              <a:rPr lang="ka-GE" sz="2400" b="1">
                <a:ea typeface="Times New Roman" panose="02020603050405020304" pitchFamily="18" charset="0"/>
                <a:cs typeface="Sylfaen" panose="010A0502050306030303" pitchFamily="18" charset="0"/>
              </a:rPr>
              <a:t>მხატვარი</a:t>
            </a:r>
            <a:r>
              <a:rPr lang="ka-GE" sz="2400" b="1">
                <a:ea typeface="Times New Roman" panose="02020603050405020304" pitchFamily="18" charset="0"/>
                <a:cs typeface="Times New Roman" panose="02020603050405020304" pitchFamily="18" charset="0"/>
              </a:rPr>
              <a:t>, </a:t>
            </a:r>
            <a:r>
              <a:rPr lang="ka-GE" sz="2400" b="1">
                <a:ea typeface="Times New Roman" panose="02020603050405020304" pitchFamily="18" charset="0"/>
                <a:cs typeface="Sylfaen" panose="010A0502050306030303" pitchFamily="18" charset="0"/>
              </a:rPr>
              <a:t>მეცნიერი</a:t>
            </a:r>
            <a:r>
              <a:rPr lang="ka-GE" sz="2400" b="1">
                <a:ea typeface="Times New Roman" panose="02020603050405020304" pitchFamily="18" charset="0"/>
                <a:cs typeface="Times New Roman" panose="02020603050405020304" pitchFamily="18" charset="0"/>
              </a:rPr>
              <a:t>, </a:t>
            </a:r>
            <a:r>
              <a:rPr lang="ka-GE" sz="2400" b="1">
                <a:ea typeface="Times New Roman" panose="02020603050405020304" pitchFamily="18" charset="0"/>
                <a:cs typeface="Sylfaen" panose="010A0502050306030303" pitchFamily="18" charset="0"/>
              </a:rPr>
              <a:t>გამომგონებელი</a:t>
            </a:r>
            <a:r>
              <a:rPr lang="ka-GE" sz="2400" b="1">
                <a:ea typeface="Times New Roman" panose="02020603050405020304" pitchFamily="18" charset="0"/>
                <a:cs typeface="Times New Roman" panose="02020603050405020304" pitchFamily="18" charset="0"/>
              </a:rPr>
              <a:t>, </a:t>
            </a:r>
            <a:r>
              <a:rPr lang="ka-GE" sz="2400" b="1">
                <a:ea typeface="Times New Roman" panose="02020603050405020304" pitchFamily="18" charset="0"/>
                <a:cs typeface="Sylfaen" panose="010A0502050306030303" pitchFamily="18" charset="0"/>
              </a:rPr>
              <a:t>მწერალი</a:t>
            </a:r>
            <a:r>
              <a:rPr lang="ka-GE" sz="2400" b="1">
                <a:ea typeface="Times New Roman" panose="02020603050405020304" pitchFamily="18" charset="0"/>
                <a:cs typeface="Times New Roman" panose="02020603050405020304" pitchFamily="18"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თავის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ერთ</a:t>
            </a:r>
            <a:r>
              <a:rPr lang="ka-GE" sz="2400" b="1">
                <a:ea typeface="Times New Roman" panose="02020603050405020304" pitchFamily="18" charset="0"/>
                <a:cs typeface="Sylfaen" panose="010A0502050306030303" pitchFamily="18" charset="0"/>
              </a:rPr>
              <a:t>-</a:t>
            </a:r>
            <a:r>
              <a:rPr lang="en-US" sz="2400" b="1">
                <a:latin typeface="Sylfaen" panose="010A0502050306030303" pitchFamily="18" charset="0"/>
                <a:ea typeface="Times New Roman" panose="02020603050405020304" pitchFamily="18" charset="0"/>
                <a:cs typeface="Sylfaen" panose="010A0502050306030303" pitchFamily="18" charset="0"/>
              </a:rPr>
              <a:t>ერთ</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დღიურში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მოყვანილი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აქვს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ცამეტთანრიგიანი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ათობითი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ka-GE" sz="2400" b="1">
                <a:ea typeface="Times New Roman" panose="02020603050405020304" pitchFamily="18" charset="0"/>
                <a:cs typeface="Sylfaen" panose="010A0502050306030303" pitchFamily="18" charset="0"/>
              </a:rPr>
              <a:t>შემაჯამებელი</a:t>
            </a:r>
            <a:r>
              <a:rPr lang="ka-GE" sz="2400" b="1">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მოწყობილობის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ნახა</a:t>
            </a:r>
            <a:r>
              <a:rPr lang="ka-GE" sz="2400" b="1">
                <a:ea typeface="Times New Roman" panose="02020603050405020304" pitchFamily="18" charset="0"/>
                <a:cs typeface="Sylfaen" panose="010A0502050306030303" pitchFamily="18" charset="0"/>
              </a:rPr>
              <a:t>ზებ</a:t>
            </a:r>
            <a:r>
              <a:rPr lang="en-US" sz="2400" b="1">
                <a:latin typeface="Sylfaen" panose="010A0502050306030303" pitchFamily="18" charset="0"/>
                <a:ea typeface="Times New Roman" panose="02020603050405020304" pitchFamily="18" charset="0"/>
                <a:cs typeface="Sylfaen" panose="010A0502050306030303" pitchFamily="18" charset="0"/>
              </a:rPr>
              <a:t>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ძირითად</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ელემენტს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წარმოადგენს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კბილანებიანი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ბორბალი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ამ</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მოწყობილობის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ესკიზი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აღმოჩენილი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იქნა</a:t>
            </a:r>
            <a:r>
              <a:rPr lang="en-US" sz="2400" b="1">
                <a:latin typeface="Sylfaen" panose="010A0502050306030303" pitchFamily="18" charset="0"/>
                <a:ea typeface="Times New Roman" panose="02020603050405020304" pitchFamily="18" charset="0"/>
                <a:cs typeface="Arial" panose="020B0604020202020204" pitchFamily="34" charset="0"/>
              </a:rPr>
              <a:t> 1967 </a:t>
            </a:r>
            <a:r>
              <a:rPr lang="en-US" sz="2400" b="1">
                <a:latin typeface="Sylfaen" panose="010A0502050306030303" pitchFamily="18" charset="0"/>
                <a:ea typeface="Times New Roman" panose="02020603050405020304" pitchFamily="18" charset="0"/>
                <a:cs typeface="Sylfaen" panose="010A0502050306030303" pitchFamily="18" charset="0"/>
              </a:rPr>
              <a:t>წელს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მადრიდის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ნაციონალურ</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ბიბლიოთეკაში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ლეონარდო</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და</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ვინჩის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გამოუქვეყნებელ</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ხელნაწერებში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ფირმა</a:t>
            </a:r>
            <a:r>
              <a:rPr lang="en-US" sz="2400" b="1">
                <a:latin typeface="Sylfaen" panose="010A0502050306030303" pitchFamily="18" charset="0"/>
                <a:ea typeface="Times New Roman" panose="02020603050405020304" pitchFamily="18" charset="0"/>
                <a:cs typeface="Arial" panose="020B0604020202020204" pitchFamily="34" charset="0"/>
              </a:rPr>
              <a:t> IBM–</a:t>
            </a:r>
            <a:r>
              <a:rPr lang="en-US" sz="2400" b="1">
                <a:latin typeface="Sylfaen" panose="010A0502050306030303" pitchFamily="18" charset="0"/>
                <a:ea typeface="Times New Roman" panose="02020603050405020304" pitchFamily="18" charset="0"/>
                <a:cs typeface="Sylfaen" panose="010A0502050306030303" pitchFamily="18" charset="0"/>
              </a:rPr>
              <a:t>მა</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სარეკლამო</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მიზნით</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ამ</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ესკიზების</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მიხედვით</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შექმნა</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მოწყობილობა</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რომელმაც</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თავისი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ფუნქციები</a:t>
            </a:r>
            <a:r>
              <a:rPr lang="en-US" sz="2400" b="1">
                <a:latin typeface="Sylfaen" panose="010A0502050306030303" pitchFamily="18" charset="0"/>
                <a:ea typeface="Times New Roman" panose="02020603050405020304" pitchFamily="18" charset="0"/>
                <a:cs typeface="Arial" panose="020B0604020202020204" pitchFamily="34" charset="0"/>
              </a:rPr>
              <a:t> </a:t>
            </a:r>
            <a:r>
              <a:rPr lang="en-US" sz="2400" b="1">
                <a:latin typeface="Sylfaen" panose="010A0502050306030303" pitchFamily="18" charset="0"/>
                <a:ea typeface="Times New Roman" panose="02020603050405020304" pitchFamily="18" charset="0"/>
                <a:cs typeface="Sylfaen" panose="010A0502050306030303" pitchFamily="18" charset="0"/>
              </a:rPr>
              <a:t>შეასრულა</a:t>
            </a:r>
            <a:r>
              <a:rPr lang="en-US" sz="2400" b="1">
                <a:latin typeface="Sylfaen" panose="010A0502050306030303" pitchFamily="18" charset="0"/>
                <a:ea typeface="Times New Roman" panose="02020603050405020304" pitchFamily="18" charset="0"/>
                <a:cs typeface="Arial" panose="020B0604020202020204" pitchFamily="34" charset="0"/>
              </a:rPr>
              <a:t>.</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549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705600" cy="2163762"/>
          </a:xfrm>
        </p:spPr>
        <p:txBody>
          <a:bodyPr>
            <a:normAutofit fontScale="90000"/>
          </a:bodyPr>
          <a:lstStyle/>
          <a:p>
            <a:r>
              <a:rPr lang="ka-GE" sz="2400" b="1" dirty="0" smtClean="0">
                <a:latin typeface="Sylfaen" pitchFamily="18" charset="0"/>
              </a:rPr>
              <a:t>1642 წელს ფრანგმა მათემატიკოსმა და ფიზიკოსმა ბლეზ პასკალმა შექმნა პირველი მექანიკური ციფრული </a:t>
            </a:r>
            <a:r>
              <a:rPr lang="ka-GE" sz="2400" b="1" smtClean="0">
                <a:latin typeface="Sylfaen" pitchFamily="18" charset="0"/>
              </a:rPr>
              <a:t>საანგარიშო </a:t>
            </a:r>
            <a:r>
              <a:rPr lang="ka-GE" sz="2400" b="1" smtClean="0">
                <a:latin typeface="Sylfaen" pitchFamily="18" charset="0"/>
              </a:rPr>
              <a:t>მოწყობილობა პასკალინა. </a:t>
            </a:r>
            <a:r>
              <a:rPr lang="ka-GE" sz="2400" b="1" dirty="0" smtClean="0">
                <a:latin typeface="Sylfaen" pitchFamily="18" charset="0"/>
              </a:rPr>
              <a:t>ამ მოწყობილობით შეიძლებოდა ხუთნიშნა ათობითი რიცხვების შეკრება და გამოკლება</a:t>
            </a:r>
            <a:r>
              <a:rPr lang="ka-GE" sz="2400" b="1" smtClean="0">
                <a:latin typeface="Sylfaen" pitchFamily="18" charset="0"/>
              </a:rPr>
              <a:t>. </a:t>
            </a:r>
            <a:endParaRPr lang="en-US" sz="2400" b="1" dirty="0">
              <a:latin typeface="Sylfaen" pitchFamily="18" charset="0"/>
            </a:endParaRPr>
          </a:p>
        </p:txBody>
      </p:sp>
      <p:sp>
        <p:nvSpPr>
          <p:cNvPr id="3" name="Content Placeholder 2"/>
          <p:cNvSpPr>
            <a:spLocks noGrp="1"/>
          </p:cNvSpPr>
          <p:nvPr>
            <p:ph idx="1"/>
          </p:nvPr>
        </p:nvSpPr>
        <p:spPr>
          <a:xfrm>
            <a:off x="457200" y="2667000"/>
            <a:ext cx="8229600" cy="3459163"/>
          </a:xfrm>
        </p:spPr>
        <p:txBody>
          <a:bodyPr>
            <a:normAutofit/>
          </a:bodyPr>
          <a:lstStyle/>
          <a:p>
            <a:pPr lvl="0"/>
            <a:endParaRPr lang="ka-GE" sz="1400" dirty="0" smtClean="0">
              <a:hlinkClick r:id="rId2" tooltip="1642 год"/>
            </a:endParaRPr>
          </a:p>
          <a:p>
            <a:pPr marL="0" indent="0">
              <a:buNone/>
            </a:pPr>
            <a:endParaRPr lang="en-US" sz="1400"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12000" y="2792863"/>
            <a:ext cx="7920000" cy="3600000"/>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53200" y="444069"/>
            <a:ext cx="1728000" cy="2160000"/>
          </a:xfrm>
          <a:prstGeom prst="rect">
            <a:avLst/>
          </a:prstGeom>
        </p:spPr>
      </p:pic>
    </p:spTree>
    <p:extLst>
      <p:ext uri="{BB962C8B-B14F-4D97-AF65-F5344CB8AC3E}">
        <p14:creationId xmlns:p14="http://schemas.microsoft.com/office/powerpoint/2010/main" val="428400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74638"/>
            <a:ext cx="5715000" cy="2392362"/>
          </a:xfrm>
        </p:spPr>
        <p:txBody>
          <a:bodyPr>
            <a:normAutofit fontScale="90000"/>
          </a:bodyPr>
          <a:lstStyle/>
          <a:p>
            <a:r>
              <a:rPr lang="ka-GE" sz="2400" b="1" dirty="0" smtClean="0"/>
              <a:t>1673 წელს - გერმანელმა ფილოსოფოსმა და მათემატიკოსმა გოტფრიდ ვილჰელმ ლეიბნიცმა ააგო </a:t>
            </a:r>
            <a:r>
              <a:rPr lang="ka-GE" sz="2400" b="1" smtClean="0"/>
              <a:t>მექანიკური </a:t>
            </a:r>
            <a:r>
              <a:rPr lang="ka-GE" sz="2400" b="1" smtClean="0"/>
              <a:t>კალკულატორი - </a:t>
            </a:r>
            <a:r>
              <a:rPr lang="en-US" sz="2400" b="1"/>
              <a:t>სტეპრეკონერი</a:t>
            </a:r>
            <a:r>
              <a:rPr lang="en-US" sz="2000"/>
              <a:t> </a:t>
            </a:r>
            <a:r>
              <a:rPr lang="ka-GE" sz="2400" b="1" smtClean="0"/>
              <a:t>, </a:t>
            </a:r>
            <a:r>
              <a:rPr lang="ka-GE" sz="2400" b="1" dirty="0" smtClean="0"/>
              <a:t>რომელიც შეკრების, გამოკლების, გამრავლებისა და გაყოფის ოპერაციებს ასრულებდა.</a:t>
            </a:r>
            <a:endParaRPr lang="en-US" sz="2400" b="1" dirty="0"/>
          </a:p>
        </p:txBody>
      </p:sp>
      <p:pic>
        <p:nvPicPr>
          <p:cNvPr id="4" name="Content Placeholder 3" descr="https://upload.wikimedia.org/wikipedia/commons/thumb/9/92/Leibnitzrechenmaschine.jpg/1280px-Leibnitzrechenmaschine.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048000"/>
            <a:ext cx="4495800" cy="3505200"/>
          </a:xfrm>
          <a:prstGeom prst="rect">
            <a:avLst/>
          </a:prstGeom>
          <a:noFill/>
          <a:ln>
            <a:noFill/>
          </a:ln>
        </p:spPr>
      </p:pic>
      <p:pic>
        <p:nvPicPr>
          <p:cNvPr id="5" name="Picture 4" descr="https://upload.wikimedia.org/wikipedia/commons/3/3e/Cylindre_de_Leibniz_anim%C3%A9.gif">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657600"/>
            <a:ext cx="2571750" cy="2571750"/>
          </a:xfrm>
          <a:prstGeom prst="rect">
            <a:avLst/>
          </a:prstGeom>
          <a:noFill/>
          <a:ln>
            <a:noFill/>
          </a:ln>
        </p:spPr>
      </p:pic>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533400" y="274639"/>
            <a:ext cx="2133600" cy="2392362"/>
          </a:xfrm>
          <a:prstGeom prst="rect">
            <a:avLst/>
          </a:prstGeom>
        </p:spPr>
      </p:pic>
    </p:spTree>
    <p:extLst>
      <p:ext uri="{BB962C8B-B14F-4D97-AF65-F5344CB8AC3E}">
        <p14:creationId xmlns:p14="http://schemas.microsoft.com/office/powerpoint/2010/main" val="1765243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74638"/>
            <a:ext cx="6019800" cy="1782762"/>
          </a:xfrm>
        </p:spPr>
        <p:txBody>
          <a:bodyPr>
            <a:noAutofit/>
          </a:bodyPr>
          <a:lstStyle/>
          <a:p>
            <a:r>
              <a:rPr lang="ka-GE" sz="2400" b="1" dirty="0" smtClean="0">
                <a:latin typeface="Sylfaen" pitchFamily="18" charset="0"/>
              </a:rPr>
              <a:t>1801 წელს ფრანგმა გამომგონებელმა ჯოზეფ მარი ჟაკარდმა ააგო პროგრამული მართვის საქსოვი დაზგა, რომელსაც პროგრამა სპეციალური პერფობარათებით მიეწოდებოდა.</a:t>
            </a:r>
            <a:endParaRPr lang="en-US" sz="2400" b="1" dirty="0">
              <a:latin typeface="Sylfaen" pitchFamily="18" charset="0"/>
            </a:endParaRPr>
          </a:p>
        </p:txBody>
      </p:sp>
      <p:pic>
        <p:nvPicPr>
          <p:cNvPr id="4" name="Content Placeholder 3" descr="https://upload.wikimedia.org/wikipedia/commons/5/5c/Jacquard02.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0" y="2209800"/>
            <a:ext cx="2514600" cy="4495800"/>
          </a:xfrm>
          <a:prstGeom prst="rect">
            <a:avLst/>
          </a:prstGeom>
          <a:noFill/>
          <a:ln>
            <a:noFill/>
          </a:ln>
        </p:spPr>
      </p:pic>
      <p:pic>
        <p:nvPicPr>
          <p:cNvPr id="5" name="Picture 4" descr="https://upload.wikimedia.org/wikipedia/ru/3/3c/Korsakov_punch_card.JPG"/>
          <p:cNvPicPr/>
          <p:nvPr/>
        </p:nvPicPr>
        <p:blipFill>
          <a:blip r:embed="rId3">
            <a:extLst>
              <a:ext uri="{28A0092B-C50C-407E-A947-70E740481C1C}">
                <a14:useLocalDpi xmlns:a14="http://schemas.microsoft.com/office/drawing/2010/main" val="0"/>
              </a:ext>
            </a:extLst>
          </a:blip>
          <a:srcRect/>
          <a:stretch>
            <a:fillRect/>
          </a:stretch>
        </p:blipFill>
        <p:spPr bwMode="auto">
          <a:xfrm>
            <a:off x="976312" y="2667000"/>
            <a:ext cx="3200400" cy="4191000"/>
          </a:xfrm>
          <a:prstGeom prst="rect">
            <a:avLst/>
          </a:prstGeom>
          <a:noFill/>
          <a:ln>
            <a:noFill/>
          </a:ln>
        </p:spPr>
      </p:pic>
      <p:pic>
        <p:nvPicPr>
          <p:cNvPr id="6" name="Picture 5"/>
          <p:cNvPicPr/>
          <p:nvPr/>
        </p:nvPicPr>
        <p:blipFill rotWithShape="1">
          <a:blip r:embed="rId4" cstate="print">
            <a:extLst>
              <a:ext uri="{28A0092B-C50C-407E-A947-70E740481C1C}">
                <a14:useLocalDpi xmlns:a14="http://schemas.microsoft.com/office/drawing/2010/main" val="0"/>
              </a:ext>
            </a:extLst>
          </a:blip>
          <a:srcRect/>
          <a:stretch/>
        </p:blipFill>
        <p:spPr>
          <a:xfrm>
            <a:off x="828674" y="274638"/>
            <a:ext cx="1743075" cy="2209800"/>
          </a:xfrm>
          <a:prstGeom prst="rect">
            <a:avLst/>
          </a:prstGeom>
        </p:spPr>
      </p:pic>
    </p:spTree>
    <p:extLst>
      <p:ext uri="{BB962C8B-B14F-4D97-AF65-F5344CB8AC3E}">
        <p14:creationId xmlns:p14="http://schemas.microsoft.com/office/powerpoint/2010/main" val="3177199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04800"/>
            <a:ext cx="7924800" cy="1569660"/>
          </a:xfrm>
          <a:prstGeom prst="rect">
            <a:avLst/>
          </a:prstGeom>
          <a:noFill/>
        </p:spPr>
        <p:txBody>
          <a:bodyPr wrap="square" rtlCol="0">
            <a:spAutoFit/>
          </a:bodyPr>
          <a:lstStyle/>
          <a:p>
            <a:pPr algn="ctr"/>
            <a:r>
              <a:rPr lang="ka-GE" sz="2400" b="1" smtClean="0"/>
              <a:t>მე-20 საუკუნეში,  მას შემდეგ  რაც კომპიუტერები გამოიგონეს, ამ პერფობარათებმა მოდიფიკაცია განიცადეს და შემდეგი სახე მიიღეს. ეს პერფობარათები მეორე და მესამე თაობის კომპიტერებში გამოიყენებოდა</a:t>
            </a:r>
            <a:endParaRPr lang="en-US" sz="2400" b="1"/>
          </a:p>
        </p:txBody>
      </p:sp>
      <p:pic>
        <p:nvPicPr>
          <p:cNvPr id="3" name="Picture 2" descr="https://upload.wikimedia.org/wikipedia/ru/5/5a/Punch_Cad_Sand_Russian.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188075"/>
            <a:ext cx="4846320" cy="1920240"/>
          </a:xfrm>
          <a:prstGeom prst="rect">
            <a:avLst/>
          </a:prstGeom>
          <a:noFill/>
          <a:ln>
            <a:noFill/>
          </a:ln>
        </p:spPr>
      </p:pic>
      <p:pic>
        <p:nvPicPr>
          <p:cNvPr id="4" name="Picture 3" descr="https://upload.wikimedia.org/wikipedia/commons/thumb/8/8d/%D0%9F%D0%B5%D1%80%D1%84%D0%BE%D0%BA%D0%B0%D1%80%D1%82%D0%B0.jpg/1280px-%D0%9F%D0%B5%D1%80%D1%84%D0%BE%D0%BA%D0%B0%D1%80%D1%82%D0%B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0801" y="4343400"/>
            <a:ext cx="5212080" cy="2103120"/>
          </a:xfrm>
          <a:prstGeom prst="rect">
            <a:avLst/>
          </a:prstGeom>
          <a:noFill/>
          <a:ln>
            <a:noFill/>
          </a:ln>
        </p:spPr>
      </p:pic>
    </p:spTree>
    <p:extLst>
      <p:ext uri="{BB962C8B-B14F-4D97-AF65-F5344CB8AC3E}">
        <p14:creationId xmlns:p14="http://schemas.microsoft.com/office/powerpoint/2010/main" val="1282513624"/>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415</TotalTime>
  <Words>1040</Words>
  <Application>Microsoft Office PowerPoint</Application>
  <PresentationFormat>On-screen Show (4:3)</PresentationFormat>
  <Paragraphs>58</Paragraphs>
  <Slides>30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Segoe UI Historic</vt:lpstr>
      <vt:lpstr>Sylfaen</vt:lpstr>
      <vt:lpstr>Times New Roman</vt:lpstr>
      <vt:lpstr>Trebuchet MS</vt:lpstr>
      <vt:lpstr>Tw Cen MT</vt:lpstr>
      <vt:lpstr>Wingdings</vt:lpstr>
      <vt:lpstr>Office Theme</vt:lpstr>
      <vt:lpstr>Circuit</vt:lpstr>
      <vt:lpstr>PowerPoint Presentation</vt:lpstr>
      <vt:lpstr>5000 წლის წინ ძველ ბაბილონში ადამიანმა შექმნა პირველი საანგარიშო - აბაკა.</vt:lpstr>
      <vt:lpstr>ჩინეთში გააუმჯობესეს აბაკა და შექმნეს საანგარიშო ხელსაწყო - სუანპანი.  ჩვენთან კი გამოიყენება საანგარიშო</vt:lpstr>
      <vt:lpstr>ანტიკითერას მექანიზმი - მექანიკური მოწყობილობა, ნაპოვნია 1900 წელს, ბერძნული კუნძული ანტიკითერას სიახლოვეს ჩაძირულ უძველეს ხომალდზე. თარიღდება დაახ. ძვ. წ. 100-150 წლით. ამჟამად ინახება ათენის ეროვნულ არქეოლოგიურ მუზეუმში.</vt:lpstr>
      <vt:lpstr>PowerPoint Presentation</vt:lpstr>
      <vt:lpstr>1642 წელს ფრანგმა მათემატიკოსმა და ფიზიკოსმა ბლეზ პასკალმა შექმნა პირველი მექანიკური ციფრული საანგარიშო მოწყობილობა პასკალინა. ამ მოწყობილობით შეიძლებოდა ხუთნიშნა ათობითი რიცხვების შეკრება და გამოკლება. </vt:lpstr>
      <vt:lpstr>1673 წელს - გერმანელმა ფილოსოფოსმა და მათემატიკოსმა გოტფრიდ ვილჰელმ ლეიბნიცმა ააგო მექანიკური კალკულატორი - სტეპრეკონერი , რომელიც შეკრების, გამოკლების, გამრავლებისა და გაყოფის ოპერაციებს ასრულებდა.</vt:lpstr>
      <vt:lpstr>1801 წელს ფრანგმა გამომგონებელმა ჯოზეფ მარი ჟაკარდმა ააგო პროგრამული მართვის საქსოვი დაზგა, რომელსაც პროგრამა სპეციალური პერფობარათებით მიეწოდებოდა.</vt:lpstr>
      <vt:lpstr>PowerPoint Presentation</vt:lpstr>
      <vt:lpstr>1820 წელს - ფრანგმა თომა დე კალმარმა არითმომეტრების პირველი სამრეწველო წარმოება დაიწყო. </vt:lpstr>
      <vt:lpstr>1822 წელს - ინგლისელმა მათემატიკოსმა და გამომგონებელმა ჩარზ ბებიჯიმ გამოიგონა, მაგრამ ვერ ააგო, პირველი სხვაობითი მანქანა (მათემატიკური ცხრილების ავტომატური ასაგები სპეციალური არითმომეტრი).  მისი გარდაცვალების შემდეგ მისმა შვილმა ააგო ეს არითმომეტრი.</vt:lpstr>
      <vt:lpstr>PowerPoint Presentation</vt:lpstr>
      <vt:lpstr>PowerPoint Presentation</vt:lpstr>
      <vt:lpstr>1938 წელს - გერმანელმა მეცნიერმა კონრად ცუზემ  (1935 წელს დაამთავრა ბერლინის პოლიტექნიკური ინსტიტუტი) ააგო თავის პირველი მანქანა Z1. მის თანაავტორად აგრეთვე მოიხსენიებენ ჰელმუტ შრეიერს. ეს იყო მთლიანად მექანიკური პროგრამირებადი ციფრული მანქანა. მოდელი საცდელი იყო და პრაქტიკულ მუშაობაში არსად არ იქნა გამოყენებული. მისი აღდგენილი ვერსია ბერლინიში გერმანიის ტექნიკურ მუზეუმშია დაცული.  იმავე წელს ცუზემ Z2 მანქანის შექმნაზე მუშაობა დაიწყო.</vt:lpstr>
      <vt:lpstr>1941 წელს - კონრად ცუზემ პირველი გამომთვლელი მანქანა Z3 შექმნა, რომელსაც ყველა ის თვისება გააჩნდა, რაც თანამედროვე კომპიუტერს ახასიათებს</vt:lpstr>
      <vt:lpstr>1943 წლის დასაწყისში - აშშ-ში აიგო პირველი ელექტრო-მექანიკური საანგარიშო მანქანა Mark-1, რომელიც სამხედრო-საზღვაო ფლოტის რთული ბალესტიკური გამოთვლებისათვის იყო განკუთვნილი. რომლის სიმაღლე 2,44 მ. ხოლო სიგრძე 16,17 მ. იყო.</vt:lpstr>
      <vt:lpstr>1943 წლის ბოლოს  ამუშავდა ბრიტანული სპეციალური დანიშნულების გამომთვლელი მანქანა  Colossus-ი. ეს მანქანა  მუშაობდა  ფაშისტური გერმანიის საიდუმლო კოდების გასაშიფრად. მასში ეს ნათურები იყო გამოყენებული. მსგავსი ნათურები იყო გამოყენებული პირველი თაობის კომპიუტერებში.</vt:lpstr>
      <vt:lpstr>1944 წელს კონრად ცუზემ კიდევ უფრო სწრაფი კომპიუტერი Z4 და პირველი მაღალი დონის დაპროგრამების ენა დაამუშავა </vt:lpstr>
      <vt:lpstr>1946 წელს - შეიქმნა პირველი უნივერსალური ციფრული გამომთვლელი მანქანა - ENIAC.</vt:lpstr>
      <vt:lpstr>კომპიუტერები, მასში გამოყენებული ტექნოლოგიების მიხედვით იყოფა თაობებად; I თაობა 1951-1959 წლები, ამ პერიოდში კომპიუტერები აგებული იყო რადიოდეტალებზე და ელექტრონულ ვაკუმურ ნათურებზე. ოპერატიული დამახსოვრების მოწყობილობაში გამოიყენებოდა მაგნიტური დოლები, ხოლო ინფორმაციის დამახსოვრების მოწყობილობად გამოიყენებოდა მაგნიტურ ლენტზე დამაგროვებლები. </vt:lpstr>
      <vt:lpstr>II თაობა 1959-1963 წლები, ამ პერიოდში კომპიუტერებში ვაკუმური ნათურების მაგივრად გამოიყენებოდა ტრანზისტორები. იგი იყო უფრო პატარა, სწრაფი, იაფი იყო, მოიხმარდა ნაკლებ ელექტრო ენერგიას და სითბოსაც ნაკლებს გამოყოფდა. ასეთ დეტალებზე აწყობილი კომპიუტერები უფრო სწრაფი და სანდო იყო, ვიდრე პირველი თაობის კომპიუტერი. 1957 წელს ამერიკულმა ფირმამ NCR-მა შექმნა პირველი კომპიუტერი ტრანზისტორებზე. </vt:lpstr>
      <vt:lpstr>PowerPoint Presentation</vt:lpstr>
      <vt:lpstr>III თაობა 1963-1974 წლები. მესამე თაობის კომპიუტერის ლოგიკური სქემები სრულად აგებული იყო მცირე ინტეგრალურ სქემებზე – მიკროსქემებზე. რამაც კიდევ უფრო გააიაფა მისი ღირებულება და გაზარდა საიმედოობა და სწრაფქმედება.</vt:lpstr>
      <vt:lpstr>IV თაობა, 1974 წლიდან მოყოლებული კომპიუტერების აგება  ინტეგრალურ მიკრო სქემებზეა დაფუძნებული</vt:lpstr>
      <vt:lpstr>PowerPoint Presentation</vt:lpstr>
      <vt:lpstr>PowerPoint Presentation</vt:lpstr>
      <vt:lpstr>PowerPoint Presentation</vt:lpstr>
      <vt:lpstr>ხოლო V თაობა, 1985 წლიდან მოყოლებული კომპიუტერების აგება დიდ ინტეგრალურ სქემებზეა დაფუძნებული</vt:lpstr>
      <vt:lpstr>PowerPoint Presentation</vt:lpstr>
      <vt:lpstr>გმადლობთ ყურადღებისათვის!</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Mishka</dc:creator>
  <cp:lastModifiedBy>USR</cp:lastModifiedBy>
  <cp:revision>36</cp:revision>
  <dcterms:created xsi:type="dcterms:W3CDTF">2014-09-17T16:35:54Z</dcterms:created>
  <dcterms:modified xsi:type="dcterms:W3CDTF">2025-09-13T09:32:32Z</dcterms:modified>
</cp:coreProperties>
</file>